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notesSlides/notesSlide10.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notesSlides/notesSlide11.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1"/>
  </p:notesMasterIdLst>
  <p:sldIdLst>
    <p:sldId id="1275" r:id="rId2"/>
    <p:sldId id="3518" r:id="rId3"/>
    <p:sldId id="3519" r:id="rId4"/>
    <p:sldId id="3525" r:id="rId5"/>
    <p:sldId id="3522" r:id="rId6"/>
    <p:sldId id="3526" r:id="rId7"/>
    <p:sldId id="3527" r:id="rId8"/>
    <p:sldId id="3521" r:id="rId9"/>
    <p:sldId id="2646" r:id="rId10"/>
    <p:sldId id="2647" r:id="rId11"/>
    <p:sldId id="890" r:id="rId12"/>
    <p:sldId id="934" r:id="rId13"/>
    <p:sldId id="896" r:id="rId14"/>
    <p:sldId id="954" r:id="rId15"/>
    <p:sldId id="626" r:id="rId16"/>
    <p:sldId id="2730" r:id="rId17"/>
    <p:sldId id="2731" r:id="rId18"/>
    <p:sldId id="638" r:id="rId19"/>
    <p:sldId id="3530" r:id="rId20"/>
    <p:sldId id="728" r:id="rId21"/>
    <p:sldId id="2569" r:id="rId22"/>
    <p:sldId id="2506" r:id="rId23"/>
    <p:sldId id="3513" r:id="rId24"/>
    <p:sldId id="2546" r:id="rId25"/>
    <p:sldId id="2376" r:id="rId26"/>
    <p:sldId id="3531" r:id="rId27"/>
    <p:sldId id="3533" r:id="rId28"/>
    <p:sldId id="3510" r:id="rId29"/>
    <p:sldId id="2616" r:id="rId30"/>
  </p:sldIdLst>
  <p:sldSz cx="9144000" cy="6858000" type="screen4x3"/>
  <p:notesSz cx="6735763" cy="98663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6C7A"/>
    <a:srgbClr val="009798"/>
    <a:srgbClr val="35A8B1"/>
    <a:srgbClr val="41BBC6"/>
    <a:srgbClr val="FFFFFF"/>
    <a:srgbClr val="FFCCCC"/>
    <a:srgbClr val="FF5B5B"/>
    <a:srgbClr val="7B6CA6"/>
    <a:srgbClr val="394754"/>
    <a:srgbClr val="E9D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7" autoAdjust="0"/>
    <p:restoredTop sz="93210" autoAdjust="0"/>
  </p:normalViewPr>
  <p:slideViewPr>
    <p:cSldViewPr showGuides="1">
      <p:cViewPr varScale="1">
        <p:scale>
          <a:sx n="100" d="100"/>
          <a:sy n="100" d="100"/>
        </p:scale>
        <p:origin x="736" y="160"/>
      </p:cViewPr>
      <p:guideLst>
        <p:guide orient="horz" pos="2069"/>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1"/>
          <c:showSerName val="0"/>
          <c:showPercent val="1"/>
          <c:showBubbleSize val="0"/>
          <c:showLeaderLines val="0"/>
        </c:dLbls>
        <c:firstSliceAng val="0"/>
        <c:holeSize val="50"/>
      </c:doughnutChart>
    </c:plotArea>
    <c:plotVisOnly val="1"/>
    <c:dispBlanksAs val="zero"/>
    <c:showDLblsOverMax val="0"/>
  </c:chart>
  <c:txPr>
    <a:bodyPr/>
    <a:lstStyle/>
    <a:p>
      <a:pPr>
        <a:defRPr sz="1800"/>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40"/>
      <c:rotY val="0"/>
      <c:rAngAx val="0"/>
    </c:view3D>
    <c:floor>
      <c:thickness val="0"/>
    </c:floor>
    <c:sideWall>
      <c:thickness val="0"/>
    </c:sideWall>
    <c:backWall>
      <c:thickness val="0"/>
    </c:backWall>
    <c:plotArea>
      <c:layout>
        <c:manualLayout>
          <c:layoutTarget val="inner"/>
          <c:xMode val="edge"/>
          <c:yMode val="edge"/>
          <c:x val="0.11099102015484856"/>
          <c:y val="6.928793626105037E-2"/>
          <c:w val="0.76692244922978048"/>
          <c:h val="0.85827467582966976"/>
        </c:manualLayout>
      </c:layout>
      <c:pie3DChart>
        <c:varyColors val="1"/>
        <c:ser>
          <c:idx val="0"/>
          <c:order val="0"/>
          <c:tx>
            <c:strRef>
              <c:f>Sheet1!$B$1</c:f>
              <c:strCache>
                <c:ptCount val="1"/>
                <c:pt idx="0">
                  <c:v>Sales</c:v>
                </c:pt>
              </c:strCache>
            </c:strRef>
          </c:tx>
          <c:spPr>
            <a:effectLst>
              <a:outerShdw blurRad="50800" dist="38100" dir="2700000" algn="tl" rotWithShape="0">
                <a:prstClr val="black">
                  <a:alpha val="18000"/>
                </a:prstClr>
              </a:outerShdw>
            </a:effectLst>
            <a:scene3d>
              <a:camera prst="orthographicFront"/>
              <a:lightRig rig="threePt" dir="t"/>
            </a:scene3d>
            <a:sp3d>
              <a:bevelT w="203200" h="184150"/>
            </a:sp3d>
          </c:spPr>
          <c:dPt>
            <c:idx val="0"/>
            <c:bubble3D val="0"/>
            <c:spPr>
              <a:solidFill>
                <a:schemeClr val="accent6"/>
              </a:soli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1-28AD-419E-92E5-FFE780CFEE1F}"/>
              </c:ext>
            </c:extLst>
          </c:dPt>
          <c:dPt>
            <c:idx val="1"/>
            <c:bubble3D val="0"/>
            <c:spPr>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2700000" scaled="1"/>
                <a:tileRect/>
              </a:gra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3-28AD-419E-92E5-FFE780CFEE1F}"/>
              </c:ext>
            </c:extLst>
          </c:dPt>
          <c:dPt>
            <c:idx val="2"/>
            <c:bubble3D val="0"/>
            <c:spPr>
              <a:solidFill>
                <a:schemeClr val="accent5">
                  <a:lumMod val="75000"/>
                </a:schemeClr>
              </a:soli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5-28AD-419E-92E5-FFE780CFEE1F}"/>
              </c:ext>
            </c:extLst>
          </c:dPt>
          <c:dPt>
            <c:idx val="3"/>
            <c:bubble3D val="0"/>
            <c:spPr>
              <a:solidFill>
                <a:srgbClr val="A4AAB4"/>
              </a:soli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7-28AD-419E-92E5-FFE780CFEE1F}"/>
              </c:ext>
            </c:extLst>
          </c:dPt>
          <c:dPt>
            <c:idx val="4"/>
            <c:bubble3D val="0"/>
            <c:spPr>
              <a:solidFill>
                <a:schemeClr val="accent4">
                  <a:lumMod val="50000"/>
                </a:schemeClr>
              </a:soli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9-28AD-419E-92E5-FFE780CFEE1F}"/>
              </c:ext>
            </c:extLst>
          </c:dPt>
          <c:dPt>
            <c:idx val="5"/>
            <c:bubble3D val="0"/>
            <c:spPr>
              <a:solidFill>
                <a:schemeClr val="accent6">
                  <a:lumMod val="75000"/>
                </a:schemeClr>
              </a:soli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B-752F-4190-BBC3-8AD484A3DD75}"/>
              </c:ext>
            </c:extLst>
          </c:dPt>
          <c:dLbls>
            <c:dLbl>
              <c:idx val="0"/>
              <c:delete val="1"/>
              <c:extLst>
                <c:ext xmlns:c15="http://schemas.microsoft.com/office/drawing/2012/chart" uri="{CE6537A1-D6FC-4f65-9D91-7224C49458BB}"/>
                <c:ext xmlns:c16="http://schemas.microsoft.com/office/drawing/2014/chart" uri="{C3380CC4-5D6E-409C-BE32-E72D297353CC}">
                  <c16:uniqueId val="{00000001-28AD-419E-92E5-FFE780CFEE1F}"/>
                </c:ext>
              </c:extLst>
            </c:dLbl>
            <c:dLbl>
              <c:idx val="1"/>
              <c:layout>
                <c:manualLayout>
                  <c:x val="-0.14230462961232801"/>
                  <c:y val="7.4441553148698755E-2"/>
                </c:manualLayout>
              </c:layout>
              <c:tx>
                <c:rich>
                  <a:bodyPr/>
                  <a:lstStyle/>
                  <a:p>
                    <a:pPr>
                      <a:lnSpc>
                        <a:spcPct val="90000"/>
                      </a:lnSpc>
                      <a:defRPr sz="1400">
                        <a:solidFill>
                          <a:schemeClr val="bg1"/>
                        </a:solidFill>
                        <a:latin typeface="Microsoft YaHei" pitchFamily="34" charset="-122"/>
                        <a:ea typeface="Microsoft YaHei" pitchFamily="34" charset="-122"/>
                      </a:defRPr>
                    </a:pPr>
                    <a:r>
                      <a:rPr lang="en-US" altLang="zh-TW" dirty="0"/>
                      <a:t>Professor </a:t>
                    </a:r>
                    <a:r>
                      <a:rPr lang="en-US" altLang="zh-TW" baseline="0" dirty="0"/>
                      <a:t>
</a:t>
                    </a:r>
                    <a:fld id="{9D7F8FDA-BF26-47B1-B541-B35047333A1F}" type="PERCENTAGE">
                      <a:rPr lang="en-US" altLang="zh-TW" baseline="0"/>
                      <a:pPr>
                        <a:lnSpc>
                          <a:spcPct val="90000"/>
                        </a:lnSpc>
                        <a:defRPr sz="1400">
                          <a:solidFill>
                            <a:schemeClr val="bg1"/>
                          </a:solidFill>
                          <a:latin typeface="Microsoft YaHei" pitchFamily="34" charset="-122"/>
                          <a:ea typeface="Microsoft YaHei" pitchFamily="34" charset="-122"/>
                        </a:defRPr>
                      </a:pPr>
                      <a:t>[百分比]</a:t>
                    </a:fld>
                    <a:endParaRPr lang="en-US" altLang="zh-TW" baseline="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8AD-419E-92E5-FFE780CFEE1F}"/>
                </c:ext>
              </c:extLst>
            </c:dLbl>
            <c:dLbl>
              <c:idx val="2"/>
              <c:layout>
                <c:manualLayout>
                  <c:x val="-0.13379111046589354"/>
                  <c:y val="2.8631297644007295E-2"/>
                </c:manualLayout>
              </c:layout>
              <c:tx>
                <c:rich>
                  <a:bodyPr/>
                  <a:lstStyle/>
                  <a:p>
                    <a:pPr>
                      <a:lnSpc>
                        <a:spcPct val="90000"/>
                      </a:lnSpc>
                      <a:defRPr sz="1400">
                        <a:solidFill>
                          <a:schemeClr val="tx1"/>
                        </a:solidFill>
                        <a:latin typeface="Microsoft YaHei" pitchFamily="34" charset="-122"/>
                        <a:ea typeface="Microsoft YaHei" pitchFamily="34" charset="-122"/>
                      </a:defRPr>
                    </a:pPr>
                    <a:r>
                      <a:rPr lang="en-US" altLang="zh-TW" baseline="0" dirty="0">
                        <a:solidFill>
                          <a:schemeClr val="tx1"/>
                        </a:solidFill>
                      </a:rPr>
                      <a:t>Associate professor 
</a:t>
                    </a:r>
                    <a:fld id="{BC0FBA7C-FADB-4905-BFF7-F3757E5EF390}" type="PERCENTAGE">
                      <a:rPr lang="en-US" altLang="zh-TW" baseline="0">
                        <a:solidFill>
                          <a:schemeClr val="tx1"/>
                        </a:solidFill>
                      </a:rPr>
                      <a:pPr>
                        <a:lnSpc>
                          <a:spcPct val="90000"/>
                        </a:lnSpc>
                        <a:defRPr sz="1400">
                          <a:solidFill>
                            <a:schemeClr val="tx1"/>
                          </a:solidFill>
                          <a:latin typeface="Microsoft YaHei" pitchFamily="34" charset="-122"/>
                          <a:ea typeface="Microsoft YaHei" pitchFamily="34" charset="-122"/>
                        </a:defRPr>
                      </a:pPr>
                      <a:t>[百分比]</a:t>
                    </a:fld>
                    <a:endParaRPr lang="en-US" altLang="zh-TW" baseline="0" dirty="0">
                      <a:solidFill>
                        <a:schemeClr val="tx1"/>
                      </a:solidFill>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8AD-419E-92E5-FFE780CFEE1F}"/>
                </c:ext>
              </c:extLst>
            </c:dLbl>
            <c:dLbl>
              <c:idx val="3"/>
              <c:layout>
                <c:manualLayout>
                  <c:x val="-0.18638810752073048"/>
                  <c:y val="-0.14734134749122085"/>
                </c:manualLayout>
              </c:layout>
              <c:tx>
                <c:rich>
                  <a:bodyPr/>
                  <a:lstStyle/>
                  <a:p>
                    <a:pPr>
                      <a:lnSpc>
                        <a:spcPct val="90000"/>
                      </a:lnSpc>
                      <a:defRPr sz="1400">
                        <a:solidFill>
                          <a:schemeClr val="bg1"/>
                        </a:solidFill>
                        <a:latin typeface="Microsoft YaHei" pitchFamily="34" charset="-122"/>
                        <a:ea typeface="Microsoft YaHei" pitchFamily="34" charset="-122"/>
                      </a:defRPr>
                    </a:pPr>
                    <a:r>
                      <a:rPr lang="en-US" altLang="zh-TW" baseline="0" dirty="0"/>
                      <a:t>Assistant professor 
</a:t>
                    </a:r>
                    <a:fld id="{8494B0F2-5F23-4EF4-829B-A9D85A324C2C}" type="PERCENTAGE">
                      <a:rPr lang="en-US" altLang="zh-TW" baseline="0"/>
                      <a:pPr>
                        <a:lnSpc>
                          <a:spcPct val="90000"/>
                        </a:lnSpc>
                        <a:defRPr sz="1400">
                          <a:solidFill>
                            <a:schemeClr val="bg1"/>
                          </a:solidFill>
                          <a:latin typeface="Microsoft YaHei" pitchFamily="34" charset="-122"/>
                          <a:ea typeface="Microsoft YaHei" pitchFamily="34" charset="-122"/>
                        </a:defRPr>
                      </a:pPr>
                      <a:t>[百分比]</a:t>
                    </a:fld>
                    <a:endParaRPr lang="en-US" altLang="zh-TW" baseline="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28AD-419E-92E5-FFE780CFEE1F}"/>
                </c:ext>
              </c:extLst>
            </c:dLbl>
            <c:dLbl>
              <c:idx val="4"/>
              <c:layout>
                <c:manualLayout>
                  <c:x val="-0.10768081705636057"/>
                  <c:y val="-0.24295429671148225"/>
                </c:manualLayout>
              </c:layout>
              <c:tx>
                <c:rich>
                  <a:bodyPr/>
                  <a:lstStyle/>
                  <a:p>
                    <a:pPr>
                      <a:lnSpc>
                        <a:spcPct val="90000"/>
                      </a:lnSpc>
                      <a:defRPr sz="1400">
                        <a:solidFill>
                          <a:schemeClr val="bg1"/>
                        </a:solidFill>
                        <a:latin typeface="Microsoft YaHei" pitchFamily="34" charset="-122"/>
                        <a:ea typeface="Microsoft YaHei" pitchFamily="34" charset="-122"/>
                      </a:defRPr>
                    </a:pPr>
                    <a:r>
                      <a:rPr lang="en-US" altLang="zh-TW" baseline="0" dirty="0"/>
                      <a:t>Lecturer 
</a:t>
                    </a:r>
                    <a:fld id="{C962E8B8-1C2A-4213-8215-8254AC988155}" type="PERCENTAGE">
                      <a:rPr lang="en-US" altLang="zh-TW" baseline="0"/>
                      <a:pPr>
                        <a:lnSpc>
                          <a:spcPct val="90000"/>
                        </a:lnSpc>
                        <a:defRPr sz="1400">
                          <a:solidFill>
                            <a:schemeClr val="bg1"/>
                          </a:solidFill>
                          <a:latin typeface="Microsoft YaHei" pitchFamily="34" charset="-122"/>
                          <a:ea typeface="Microsoft YaHei" pitchFamily="34" charset="-122"/>
                        </a:defRPr>
                      </a:pPr>
                      <a:t>[百分比]</a:t>
                    </a:fld>
                    <a:endParaRPr lang="en-US" altLang="zh-TW" baseline="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28AD-419E-92E5-FFE780CFEE1F}"/>
                </c:ext>
              </c:extLst>
            </c:dLbl>
            <c:dLbl>
              <c:idx val="5"/>
              <c:layout>
                <c:manualLayout>
                  <c:x val="0.2327346607432782"/>
                  <c:y val="-8.7072920112094235E-2"/>
                </c:manualLayout>
              </c:layout>
              <c:tx>
                <c:rich>
                  <a:bodyPr/>
                  <a:lstStyle/>
                  <a:p>
                    <a:pPr>
                      <a:lnSpc>
                        <a:spcPct val="90000"/>
                      </a:lnSpc>
                      <a:defRPr sz="1400">
                        <a:solidFill>
                          <a:schemeClr val="bg1"/>
                        </a:solidFill>
                        <a:latin typeface="Microsoft YaHei" pitchFamily="34" charset="-122"/>
                        <a:ea typeface="Microsoft YaHei" pitchFamily="34" charset="-122"/>
                      </a:defRPr>
                    </a:pPr>
                    <a:r>
                      <a:rPr lang="en-US" altLang="zh-TW" baseline="0" dirty="0"/>
                      <a:t>None 
</a:t>
                    </a:r>
                    <a:fld id="{F7A2C2A7-F479-4983-A1AF-E6F2D274F29F}" type="PERCENTAGE">
                      <a:rPr lang="en-US" altLang="zh-TW" baseline="0"/>
                      <a:pPr>
                        <a:lnSpc>
                          <a:spcPct val="90000"/>
                        </a:lnSpc>
                        <a:defRPr sz="1400">
                          <a:solidFill>
                            <a:schemeClr val="bg1"/>
                          </a:solidFill>
                          <a:latin typeface="Microsoft YaHei" pitchFamily="34" charset="-122"/>
                          <a:ea typeface="Microsoft YaHei" pitchFamily="34" charset="-122"/>
                        </a:defRPr>
                      </a:pPr>
                      <a:t>[百分比]</a:t>
                    </a:fld>
                    <a:endParaRPr lang="en-US" altLang="zh-TW" baseline="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752F-4190-BBC3-8AD484A3DD75}"/>
                </c:ext>
              </c:extLst>
            </c:dLbl>
            <c:spPr>
              <a:noFill/>
              <a:ln>
                <a:noFill/>
              </a:ln>
              <a:effectLst/>
            </c:spPr>
            <c:txPr>
              <a:bodyPr/>
              <a:lstStyle/>
              <a:p>
                <a:pPr>
                  <a:defRPr sz="1400">
                    <a:solidFill>
                      <a:schemeClr val="bg1"/>
                    </a:solidFill>
                    <a:latin typeface="Microsoft YaHei" pitchFamily="34" charset="-122"/>
                    <a:ea typeface="Microsoft YaHei" pitchFamily="34" charset="-122"/>
                  </a:defRPr>
                </a:pPr>
                <a:endParaRPr lang="zh-TW"/>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人員類別 </c:v>
                </c:pt>
                <c:pt idx="1">
                  <c:v>教授</c:v>
                </c:pt>
                <c:pt idx="2">
                  <c:v>副教授</c:v>
                </c:pt>
                <c:pt idx="3">
                  <c:v>助理教授</c:v>
                </c:pt>
                <c:pt idx="4">
                  <c:v>講師</c:v>
                </c:pt>
                <c:pt idx="5">
                  <c:v>未具教職</c:v>
                </c:pt>
              </c:strCache>
            </c:strRef>
          </c:cat>
          <c:val>
            <c:numRef>
              <c:f>Sheet1!$B$2:$B$7</c:f>
              <c:numCache>
                <c:formatCode>General</c:formatCode>
                <c:ptCount val="6"/>
                <c:pt idx="0">
                  <c:v>0</c:v>
                </c:pt>
                <c:pt idx="1">
                  <c:v>32</c:v>
                </c:pt>
                <c:pt idx="2">
                  <c:v>29</c:v>
                </c:pt>
                <c:pt idx="3">
                  <c:v>45</c:v>
                </c:pt>
                <c:pt idx="4">
                  <c:v>20</c:v>
                </c:pt>
                <c:pt idx="5">
                  <c:v>156</c:v>
                </c:pt>
              </c:numCache>
            </c:numRef>
          </c:val>
          <c:extLst>
            <c:ext xmlns:c16="http://schemas.microsoft.com/office/drawing/2014/chart" uri="{C3380CC4-5D6E-409C-BE32-E72D297353CC}">
              <c16:uniqueId val="{0000000B-28AD-419E-92E5-FFE780CFEE1F}"/>
            </c:ext>
          </c:extLst>
        </c:ser>
        <c:dLbls>
          <c:showLegendKey val="0"/>
          <c:showVal val="0"/>
          <c:showCatName val="0"/>
          <c:showSerName val="0"/>
          <c:showPercent val="0"/>
          <c:showBubbleSize val="0"/>
          <c:showLeaderLines val="0"/>
        </c:dLbls>
      </c:pie3DChart>
    </c:plotArea>
    <c:plotVisOnly val="1"/>
    <c:dispBlanksAs val="zero"/>
    <c:showDLblsOverMax val="0"/>
  </c:chart>
  <c:txPr>
    <a:bodyPr/>
    <a:lstStyle/>
    <a:p>
      <a:pPr>
        <a:defRPr sz="1800" b="1">
          <a:latin typeface="標楷體" pitchFamily="65" charset="-120"/>
          <a:ea typeface="標楷體" pitchFamily="65" charset="-120"/>
        </a:defRPr>
      </a:pPr>
      <a:endParaRPr lang="zh-TW"/>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w="3175">
          <a:solidFill>
            <a:srgbClr val="808080"/>
          </a:solidFill>
          <a:prstDash val="solid"/>
        </a:ln>
      </c:spPr>
    </c:floor>
    <c:sideWall>
      <c:thickness val="0"/>
      <c:spPr>
        <a:noFill/>
        <a:ln w="25400">
          <a:noFill/>
        </a:ln>
      </c:spPr>
    </c:sideWall>
    <c:backWall>
      <c:thickness val="0"/>
      <c:spPr>
        <a:noFill/>
        <a:ln w="25400">
          <a:noFill/>
        </a:ln>
      </c:spPr>
    </c:backWall>
    <c:plotArea>
      <c:layout>
        <c:manualLayout>
          <c:layoutTarget val="inner"/>
          <c:xMode val="edge"/>
          <c:yMode val="edge"/>
          <c:x val="0.10569121534745167"/>
          <c:y val="1.6702369533275599E-2"/>
          <c:w val="0.79566636743561492"/>
          <c:h val="0.83761233102425192"/>
        </c:manualLayout>
      </c:layout>
      <c:bar3DChart>
        <c:barDir val="col"/>
        <c:grouping val="stacked"/>
        <c:varyColors val="0"/>
        <c:ser>
          <c:idx val="0"/>
          <c:order val="0"/>
          <c:tx>
            <c:strRef>
              <c:f>工作表8!$B$1</c:f>
              <c:strCache>
                <c:ptCount val="1"/>
                <c:pt idx="0">
                  <c:v>器官</c:v>
                </c:pt>
              </c:strCache>
            </c:strRef>
          </c:tx>
          <c:spPr>
            <a:solidFill>
              <a:srgbClr val="4F81BD"/>
            </a:solidFill>
            <a:ln w="25440">
              <a:noFill/>
            </a:ln>
          </c:spPr>
          <c:invertIfNegative val="0"/>
          <c:dLbls>
            <c:dLbl>
              <c:idx val="0"/>
              <c:layout>
                <c:manualLayout>
                  <c:x val="5.0890670228065406E-3"/>
                  <c:y val="2.4840745394486802E-2"/>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69F-40B3-8791-3BE73543FB5C}"/>
                </c:ext>
              </c:extLst>
            </c:dLbl>
            <c:dLbl>
              <c:idx val="1"/>
              <c:layout>
                <c:manualLayout>
                  <c:x val="5.0890592039242117E-3"/>
                  <c:y val="9.0366588034745376E-17"/>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69F-40B3-8791-3BE73543FB5C}"/>
                </c:ext>
              </c:extLst>
            </c:dLbl>
            <c:dLbl>
              <c:idx val="2"/>
              <c:layout>
                <c:manualLayout>
                  <c:x val="8.4817653398736627E-3"/>
                  <c:y val="-7.3937153419593414E-3"/>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69F-40B3-8791-3BE73543FB5C}"/>
                </c:ext>
              </c:extLst>
            </c:dLbl>
            <c:dLbl>
              <c:idx val="3"/>
              <c:layout>
                <c:manualLayout>
                  <c:x val="6.7854122718989524E-3"/>
                  <c:y val="-2.464571780653201E-3"/>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69F-40B3-8791-3BE73543FB5C}"/>
                </c:ext>
              </c:extLst>
            </c:dLbl>
            <c:dLbl>
              <c:idx val="4"/>
              <c:layout>
                <c:manualLayout>
                  <c:x val="5.0890592039242117E-3"/>
                  <c:y val="0"/>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69F-40B3-8791-3BE73543FB5C}"/>
                </c:ext>
              </c:extLst>
            </c:dLbl>
            <c:dLbl>
              <c:idx val="5"/>
              <c:layout>
                <c:manualLayout>
                  <c:x val="5.0890592039242811E-3"/>
                  <c:y val="0"/>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69F-40B3-8791-3BE73543FB5C}"/>
                </c:ext>
              </c:extLst>
            </c:dLbl>
            <c:dLbl>
              <c:idx val="6"/>
              <c:layout>
                <c:manualLayout>
                  <c:x val="5.0890592039242117E-3"/>
                  <c:y val="-9.0366588034745376E-17"/>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69F-40B3-8791-3BE73543FB5C}"/>
                </c:ext>
              </c:extLst>
            </c:dLbl>
            <c:dLbl>
              <c:idx val="7"/>
              <c:layout>
                <c:manualLayout>
                  <c:x val="5.0890592039242117E-3"/>
                  <c:y val="9.0366588034745376E-17"/>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69F-40B3-8791-3BE73543FB5C}"/>
                </c:ext>
              </c:extLst>
            </c:dLbl>
            <c:dLbl>
              <c:idx val="8"/>
              <c:layout>
                <c:manualLayout>
                  <c:x val="6.7854122718989524E-3"/>
                  <c:y val="9.0366588034745376E-17"/>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69F-40B3-8791-3BE73543FB5C}"/>
                </c:ext>
              </c:extLst>
            </c:dLbl>
            <c:dLbl>
              <c:idx val="9"/>
              <c:layout>
                <c:manualLayout>
                  <c:x val="5.0890592039242117E-3"/>
                  <c:y val="0"/>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69F-40B3-8791-3BE73543FB5C}"/>
                </c:ext>
              </c:extLst>
            </c:dLbl>
            <c:dLbl>
              <c:idx val="10"/>
              <c:layout>
                <c:manualLayout>
                  <c:x val="5.0890592039242117E-3"/>
                  <c:y val="-9.0366588034745376E-17"/>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69F-40B3-8791-3BE73543FB5C}"/>
                </c:ext>
              </c:extLst>
            </c:dLbl>
            <c:dLbl>
              <c:idx val="11"/>
              <c:layout>
                <c:manualLayout>
                  <c:x val="8.4817653398736922E-3"/>
                  <c:y val="9.0366588034745376E-17"/>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69F-40B3-8791-3BE73543FB5C}"/>
                </c:ext>
              </c:extLst>
            </c:dLbl>
            <c:dLbl>
              <c:idx val="12"/>
              <c:layout>
                <c:manualLayout>
                  <c:x val="6.7854122718989524E-3"/>
                  <c:y val="-9.0366588034745376E-17"/>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69F-40B3-8791-3BE73543FB5C}"/>
                </c:ext>
              </c:extLst>
            </c:dLbl>
            <c:dLbl>
              <c:idx val="13"/>
              <c:layout>
                <c:manualLayout>
                  <c:x val="5.0890592039242117E-3"/>
                  <c:y val="-1.4787430683918803E-2"/>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69F-40B3-8791-3BE73543FB5C}"/>
                </c:ext>
              </c:extLst>
            </c:dLbl>
            <c:dLbl>
              <c:idx val="14"/>
              <c:layout>
                <c:manualLayout>
                  <c:x val="6.7854122718989524E-3"/>
                  <c:y val="9.0366588034745376E-17"/>
                </c:manualLayout>
              </c:layout>
              <c:spPr>
                <a:noFill/>
                <a:ln w="25440">
                  <a:noFill/>
                </a:ln>
              </c:spPr>
              <c:txPr>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669F-40B3-8791-3BE73543FB5C}"/>
                </c:ext>
              </c:extLst>
            </c:dLbl>
            <c:spPr>
              <a:noFill/>
              <a:ln w="25440">
                <a:noFill/>
              </a:ln>
            </c:spPr>
            <c:txPr>
              <a:bodyPr wrap="square" lIns="38100" tIns="19050" rIns="38100" bIns="19050" anchor="ctr">
                <a:spAutoFit/>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工作表8!$A$2:$A$19</c:f>
              <c:numCache>
                <c:formatCode>General</c:formatCode>
                <c:ptCount val="18"/>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numCache>
            </c:numRef>
          </c:cat>
          <c:val>
            <c:numRef>
              <c:f>工作表8!$B$2:$B$19</c:f>
              <c:numCache>
                <c:formatCode>General</c:formatCode>
                <c:ptCount val="18"/>
                <c:pt idx="0">
                  <c:v>120</c:v>
                </c:pt>
                <c:pt idx="1">
                  <c:v>111</c:v>
                </c:pt>
                <c:pt idx="2">
                  <c:v>95</c:v>
                </c:pt>
                <c:pt idx="3">
                  <c:v>108</c:v>
                </c:pt>
                <c:pt idx="4">
                  <c:v>125</c:v>
                </c:pt>
                <c:pt idx="5">
                  <c:v>97</c:v>
                </c:pt>
                <c:pt idx="6">
                  <c:v>134</c:v>
                </c:pt>
                <c:pt idx="7">
                  <c:v>111</c:v>
                </c:pt>
                <c:pt idx="8">
                  <c:v>112</c:v>
                </c:pt>
                <c:pt idx="9">
                  <c:v>115</c:v>
                </c:pt>
                <c:pt idx="10">
                  <c:v>119</c:v>
                </c:pt>
                <c:pt idx="11">
                  <c:v>106</c:v>
                </c:pt>
                <c:pt idx="12">
                  <c:v>124</c:v>
                </c:pt>
                <c:pt idx="13">
                  <c:v>101</c:v>
                </c:pt>
                <c:pt idx="14">
                  <c:v>133</c:v>
                </c:pt>
                <c:pt idx="15">
                  <c:v>141</c:v>
                </c:pt>
                <c:pt idx="16">
                  <c:v>119</c:v>
                </c:pt>
                <c:pt idx="17">
                  <c:v>103</c:v>
                </c:pt>
              </c:numCache>
            </c:numRef>
          </c:val>
          <c:extLst>
            <c:ext xmlns:c16="http://schemas.microsoft.com/office/drawing/2014/chart" uri="{C3380CC4-5D6E-409C-BE32-E72D297353CC}">
              <c16:uniqueId val="{0000000F-669F-40B3-8791-3BE73543FB5C}"/>
            </c:ext>
          </c:extLst>
        </c:ser>
        <c:ser>
          <c:idx val="1"/>
          <c:order val="1"/>
          <c:tx>
            <c:strRef>
              <c:f>工作表8!$C$1</c:f>
              <c:strCache>
                <c:ptCount val="1"/>
                <c:pt idx="0">
                  <c:v>組織</c:v>
                </c:pt>
              </c:strCache>
            </c:strRef>
          </c:tx>
          <c:spPr>
            <a:solidFill>
              <a:srgbClr val="C0504D"/>
            </a:solidFill>
            <a:ln w="25440">
              <a:noFill/>
            </a:ln>
          </c:spPr>
          <c:invertIfNegative val="0"/>
          <c:dLbls>
            <c:dLbl>
              <c:idx val="0"/>
              <c:layout>
                <c:manualLayout>
                  <c:x val="7.0104670984279022E-4"/>
                  <c:y val="-9.9362981577946728E-3"/>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669F-40B3-8791-3BE73543FB5C}"/>
                </c:ext>
              </c:extLst>
            </c:dLbl>
            <c:dLbl>
              <c:idx val="1"/>
              <c:layout>
                <c:manualLayout>
                  <c:x val="5.0890670228065605E-3"/>
                  <c:y val="-2.7324819933935304E-2"/>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669F-40B3-8791-3BE73543FB5C}"/>
                </c:ext>
              </c:extLst>
            </c:dLbl>
            <c:dLbl>
              <c:idx val="2"/>
              <c:layout>
                <c:manualLayout>
                  <c:x val="5.0890592039241804E-3"/>
                  <c:y val="0"/>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69F-40B3-8791-3BE73543FB5C}"/>
                </c:ext>
              </c:extLst>
            </c:dLbl>
            <c:dLbl>
              <c:idx val="3"/>
              <c:layout>
                <c:manualLayout>
                  <c:x val="6.7854226970753828E-3"/>
                  <c:y val="-2.4860305036529605E-2"/>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69F-40B3-8791-3BE73543FB5C}"/>
                </c:ext>
              </c:extLst>
            </c:dLbl>
            <c:dLbl>
              <c:idx val="4"/>
              <c:layout>
                <c:manualLayout>
                  <c:x val="5.0890592039242117E-3"/>
                  <c:y val="0"/>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69F-40B3-8791-3BE73543FB5C}"/>
                </c:ext>
              </c:extLst>
            </c:dLbl>
            <c:dLbl>
              <c:idx val="5"/>
              <c:layout>
                <c:manualLayout>
                  <c:x val="5.0889518516697117E-3"/>
                  <c:y val="-4.9681490788973416E-2"/>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69F-40B3-8791-3BE73543FB5C}"/>
                </c:ext>
              </c:extLst>
            </c:dLbl>
            <c:dLbl>
              <c:idx val="6"/>
              <c:layout>
                <c:manualLayout>
                  <c:x val="6.7854122718989524E-3"/>
                  <c:y val="0"/>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669F-40B3-8791-3BE73543FB5C}"/>
                </c:ext>
              </c:extLst>
            </c:dLbl>
            <c:dLbl>
              <c:idx val="7"/>
              <c:layout>
                <c:manualLayout>
                  <c:x val="6.7854122718989524E-3"/>
                  <c:y val="0"/>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669F-40B3-8791-3BE73543FB5C}"/>
                </c:ext>
              </c:extLst>
            </c:dLbl>
            <c:dLbl>
              <c:idx val="8"/>
              <c:layout>
                <c:manualLayout>
                  <c:x val="5.0890592039242117E-3"/>
                  <c:y val="0"/>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669F-40B3-8791-3BE73543FB5C}"/>
                </c:ext>
              </c:extLst>
            </c:dLbl>
            <c:dLbl>
              <c:idx val="9"/>
              <c:layout>
                <c:manualLayout>
                  <c:x val="5.3227492594208007E-3"/>
                  <c:y val="1.7388521776140704E-2"/>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669F-40B3-8791-3BE73543FB5C}"/>
                </c:ext>
              </c:extLst>
            </c:dLbl>
            <c:dLbl>
              <c:idx val="10"/>
              <c:layout>
                <c:manualLayout>
                  <c:x val="5.0890670228065406E-3"/>
                  <c:y val="3.2292969012832705E-2"/>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669F-40B3-8791-3BE73543FB5C}"/>
                </c:ext>
              </c:extLst>
            </c:dLbl>
            <c:dLbl>
              <c:idx val="11"/>
              <c:layout>
                <c:manualLayout>
                  <c:x val="6.7854122718989524E-3"/>
                  <c:y val="0"/>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669F-40B3-8791-3BE73543FB5C}"/>
                </c:ext>
              </c:extLst>
            </c:dLbl>
            <c:dLbl>
              <c:idx val="12"/>
              <c:layout>
                <c:manualLayout>
                  <c:x val="1.1173443010039202E-2"/>
                  <c:y val="4.9681490788973416E-2"/>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669F-40B3-8791-3BE73543FB5C}"/>
                </c:ext>
              </c:extLst>
            </c:dLbl>
            <c:dLbl>
              <c:idx val="13"/>
              <c:layout>
                <c:manualLayout>
                  <c:x val="6.7854122718989524E-3"/>
                  <c:y val="0"/>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669F-40B3-8791-3BE73543FB5C}"/>
                </c:ext>
              </c:extLst>
            </c:dLbl>
            <c:dLbl>
              <c:idx val="14"/>
              <c:layout>
                <c:manualLayout>
                  <c:x val="6.7854122718989524E-3"/>
                  <c:y val="-2.4645717806531112E-3"/>
                </c:manualLayout>
              </c:layout>
              <c:spPr>
                <a:noFill/>
                <a:ln w="25440">
                  <a:noFill/>
                </a:ln>
              </c:spPr>
              <c:txPr>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669F-40B3-8791-3BE73543FB5C}"/>
                </c:ext>
              </c:extLst>
            </c:dLbl>
            <c:dLbl>
              <c:idx val="16"/>
              <c:spPr>
                <a:noFill/>
                <a:ln w="25440">
                  <a:noFill/>
                </a:ln>
              </c:spPr>
              <c:txPr>
                <a:bodyPr wrap="square" lIns="38100" tIns="19050" rIns="38100" bIns="19050" anchor="ctr">
                  <a:spAutoFit/>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6="http://schemas.microsoft.com/office/drawing/2014/chart" uri="{C3380CC4-5D6E-409C-BE32-E72D297353CC}">
                  <c16:uniqueId val="{00000001-4F3C-4078-8586-2CEAB157DA5B}"/>
                </c:ext>
              </c:extLst>
            </c:dLbl>
            <c:dLbl>
              <c:idx val="17"/>
              <c:spPr>
                <a:noFill/>
                <a:ln w="25440">
                  <a:noFill/>
                </a:ln>
              </c:spPr>
              <c:txPr>
                <a:bodyPr wrap="square" lIns="38100" tIns="19050" rIns="38100" bIns="19050" anchor="ctr">
                  <a:spAutoFit/>
                </a:bodyPr>
                <a:lstStyle/>
                <a:p>
                  <a:pPr algn="ctr" rtl="1">
                    <a:defRPr sz="1052" b="1" i="0" u="none" strike="noStrike" baseline="0">
                      <a:solidFill>
                        <a:srgbClr val="FFFFFF"/>
                      </a:solidFill>
                      <a:latin typeface="+mj-lt"/>
                      <a:ea typeface="標楷體"/>
                      <a:cs typeface="標楷體"/>
                    </a:defRPr>
                  </a:pPr>
                  <a:endParaRPr lang="zh-TW"/>
                </a:p>
              </c:txPr>
              <c:showLegendKey val="0"/>
              <c:showVal val="1"/>
              <c:showCatName val="0"/>
              <c:showSerName val="0"/>
              <c:showPercent val="0"/>
              <c:showBubbleSize val="0"/>
              <c:extLst>
                <c:ext xmlns:c16="http://schemas.microsoft.com/office/drawing/2014/chart" uri="{C3380CC4-5D6E-409C-BE32-E72D297353CC}">
                  <c16:uniqueId val="{00000000-4F3C-4078-8586-2CEAB157DA5B}"/>
                </c:ext>
              </c:extLst>
            </c:dLbl>
            <c:spPr>
              <a:noFill/>
              <a:ln w="25440">
                <a:noFill/>
              </a:ln>
            </c:spPr>
            <c:txPr>
              <a:bodyPr wrap="square" lIns="38100" tIns="19050" rIns="38100" bIns="19050" anchor="ctr">
                <a:spAutoFit/>
              </a:bodyPr>
              <a:lstStyle/>
              <a:p>
                <a:pPr algn="ctr" rtl="1">
                  <a:defRPr sz="1052" b="1" i="0" u="none" strike="noStrike" baseline="0">
                    <a:solidFill>
                      <a:srgbClr val="FFFFFF"/>
                    </a:solidFill>
                    <a:latin typeface="+mn-lt"/>
                    <a:ea typeface="標楷體"/>
                    <a:cs typeface="標楷體"/>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工作表8!$A$2:$A$19</c:f>
              <c:numCache>
                <c:formatCode>General</c:formatCode>
                <c:ptCount val="18"/>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numCache>
            </c:numRef>
          </c:cat>
          <c:val>
            <c:numRef>
              <c:f>工作表8!$C$2:$C$19</c:f>
              <c:numCache>
                <c:formatCode>General</c:formatCode>
                <c:ptCount val="18"/>
                <c:pt idx="0">
                  <c:v>34</c:v>
                </c:pt>
                <c:pt idx="1">
                  <c:v>57</c:v>
                </c:pt>
                <c:pt idx="2">
                  <c:v>55</c:v>
                </c:pt>
                <c:pt idx="3">
                  <c:v>87</c:v>
                </c:pt>
                <c:pt idx="4">
                  <c:v>90</c:v>
                </c:pt>
                <c:pt idx="5">
                  <c:v>104</c:v>
                </c:pt>
                <c:pt idx="6">
                  <c:v>95</c:v>
                </c:pt>
                <c:pt idx="7">
                  <c:v>82</c:v>
                </c:pt>
                <c:pt idx="8">
                  <c:v>90</c:v>
                </c:pt>
                <c:pt idx="9">
                  <c:v>108</c:v>
                </c:pt>
                <c:pt idx="10">
                  <c:v>145</c:v>
                </c:pt>
                <c:pt idx="11">
                  <c:v>184</c:v>
                </c:pt>
                <c:pt idx="12">
                  <c:v>215</c:v>
                </c:pt>
                <c:pt idx="13">
                  <c:v>226</c:v>
                </c:pt>
                <c:pt idx="14">
                  <c:v>226</c:v>
                </c:pt>
                <c:pt idx="15">
                  <c:v>255</c:v>
                </c:pt>
                <c:pt idx="16">
                  <c:v>171</c:v>
                </c:pt>
                <c:pt idx="17">
                  <c:v>202</c:v>
                </c:pt>
              </c:numCache>
            </c:numRef>
          </c:val>
          <c:extLst>
            <c:ext xmlns:c16="http://schemas.microsoft.com/office/drawing/2014/chart" uri="{C3380CC4-5D6E-409C-BE32-E72D297353CC}">
              <c16:uniqueId val="{0000001F-669F-40B3-8791-3BE73543FB5C}"/>
            </c:ext>
          </c:extLst>
        </c:ser>
        <c:dLbls>
          <c:showLegendKey val="0"/>
          <c:showVal val="0"/>
          <c:showCatName val="0"/>
          <c:showSerName val="0"/>
          <c:showPercent val="0"/>
          <c:showBubbleSize val="0"/>
        </c:dLbls>
        <c:gapWidth val="70"/>
        <c:gapDepth val="155"/>
        <c:shape val="cylinder"/>
        <c:axId val="84382031"/>
        <c:axId val="1"/>
        <c:axId val="0"/>
      </c:bar3DChart>
      <c:catAx>
        <c:axId val="84382031"/>
        <c:scaling>
          <c:orientation val="minMax"/>
        </c:scaling>
        <c:delete val="0"/>
        <c:axPos val="b"/>
        <c:title>
          <c:tx>
            <c:rich>
              <a:bodyPr/>
              <a:lstStyle/>
              <a:p>
                <a:pPr>
                  <a:defRPr sz="1603" b="0" i="0" u="none" strike="noStrike" baseline="0">
                    <a:solidFill>
                      <a:srgbClr val="000000"/>
                    </a:solidFill>
                    <a:latin typeface="微軟正黑體" panose="020B0604030504040204" pitchFamily="34" charset="-120"/>
                    <a:ea typeface="微軟正黑體" panose="020B0604030504040204" pitchFamily="34" charset="-120"/>
                    <a:cs typeface="標楷體"/>
                  </a:defRPr>
                </a:pPr>
                <a:r>
                  <a:rPr lang="en-US" altLang="zh-TW" dirty="0">
                    <a:latin typeface="微軟正黑體" panose="020B0604030504040204" pitchFamily="34" charset="-120"/>
                    <a:ea typeface="微軟正黑體" panose="020B0604030504040204" pitchFamily="34" charset="-120"/>
                  </a:rPr>
                  <a:t>Year</a:t>
                </a:r>
                <a:endParaRPr lang="zh-TW" altLang="en-US" dirty="0">
                  <a:latin typeface="微軟正黑體" panose="020B0604030504040204" pitchFamily="34" charset="-120"/>
                  <a:ea typeface="微軟正黑體" panose="020B0604030504040204" pitchFamily="34" charset="-120"/>
                </a:endParaRPr>
              </a:p>
            </c:rich>
          </c:tx>
          <c:layout>
            <c:manualLayout>
              <c:xMode val="edge"/>
              <c:yMode val="edge"/>
              <c:x val="0.90499389878896719"/>
              <c:y val="0.88905697811395623"/>
            </c:manualLayout>
          </c:layout>
          <c:overlay val="0"/>
          <c:spPr>
            <a:noFill/>
            <a:ln w="25440">
              <a:noFill/>
            </a:ln>
          </c:spPr>
        </c:title>
        <c:numFmt formatCode="General" sourceLinked="1"/>
        <c:majorTickMark val="out"/>
        <c:minorTickMark val="none"/>
        <c:tickLblPos val="nextTo"/>
        <c:spPr>
          <a:ln w="3180">
            <a:solidFill>
              <a:srgbClr val="808080"/>
            </a:solidFill>
            <a:prstDash val="solid"/>
          </a:ln>
        </c:spPr>
        <c:txPr>
          <a:bodyPr rot="-2700000" vert="horz"/>
          <a:lstStyle/>
          <a:p>
            <a:pPr>
              <a:defRPr sz="1603" b="0" i="0" u="none" strike="noStrike" baseline="0">
                <a:solidFill>
                  <a:srgbClr val="000000"/>
                </a:solidFill>
                <a:latin typeface="+mj-lt"/>
                <a:ea typeface="新細明體"/>
                <a:cs typeface="新細明體"/>
              </a:defRPr>
            </a:pPr>
            <a:endParaRPr lang="zh-TW"/>
          </a:p>
        </c:txPr>
        <c:crossAx val="1"/>
        <c:crosses val="autoZero"/>
        <c:auto val="1"/>
        <c:lblAlgn val="ctr"/>
        <c:lblOffset val="100"/>
        <c:noMultiLvlLbl val="0"/>
      </c:catAx>
      <c:valAx>
        <c:axId val="1"/>
        <c:scaling>
          <c:orientation val="minMax"/>
        </c:scaling>
        <c:delete val="0"/>
        <c:axPos val="l"/>
        <c:majorGridlines>
          <c:spPr>
            <a:ln w="3180">
              <a:solidFill>
                <a:srgbClr val="808080"/>
              </a:solidFill>
              <a:prstDash val="solid"/>
            </a:ln>
          </c:spPr>
        </c:majorGridlines>
        <c:numFmt formatCode="General" sourceLinked="1"/>
        <c:majorTickMark val="out"/>
        <c:minorTickMark val="none"/>
        <c:tickLblPos val="nextTo"/>
        <c:spPr>
          <a:ln w="3180">
            <a:solidFill>
              <a:srgbClr val="808080"/>
            </a:solidFill>
            <a:prstDash val="solid"/>
          </a:ln>
        </c:spPr>
        <c:txPr>
          <a:bodyPr rot="0" vert="horz"/>
          <a:lstStyle/>
          <a:p>
            <a:pPr>
              <a:defRPr sz="1402" b="0" i="0" u="none" strike="noStrike" baseline="0">
                <a:solidFill>
                  <a:srgbClr val="000000"/>
                </a:solidFill>
                <a:latin typeface="+mn-lt"/>
                <a:ea typeface="新細明體"/>
                <a:cs typeface="新細明體"/>
              </a:defRPr>
            </a:pPr>
            <a:endParaRPr lang="zh-TW"/>
          </a:p>
        </c:txPr>
        <c:crossAx val="84382031"/>
        <c:crosses val="autoZero"/>
        <c:crossBetween val="between"/>
      </c:valAx>
      <c:spPr>
        <a:noFill/>
        <a:ln w="25440">
          <a:noFill/>
        </a:ln>
      </c:spPr>
    </c:plotArea>
    <c:plotVisOnly val="1"/>
    <c:dispBlanksAs val="gap"/>
    <c:showDLblsOverMax val="0"/>
  </c:chart>
  <c:spPr>
    <a:solidFill>
      <a:srgbClr val="FFFFFF"/>
    </a:solidFill>
    <a:ln w="3180">
      <a:noFill/>
      <a:prstDash val="solid"/>
    </a:ln>
  </c:spPr>
  <c:txPr>
    <a:bodyPr/>
    <a:lstStyle/>
    <a:p>
      <a:pPr>
        <a:defRPr sz="1002" b="0" i="0" u="none" strike="noStrike" baseline="0">
          <a:solidFill>
            <a:srgbClr val="000000"/>
          </a:solidFill>
          <a:latin typeface="新細明體"/>
          <a:ea typeface="新細明體"/>
          <a:cs typeface="新細明體"/>
        </a:defRPr>
      </a:pPr>
      <a:endParaRPr lang="zh-TW"/>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7340947214147794E-2"/>
          <c:y val="6.2907307876501867E-2"/>
          <c:w val="0.88000536462298762"/>
          <c:h val="0.85959904403486864"/>
        </c:manualLayout>
      </c:layout>
      <c:lineChart>
        <c:grouping val="standard"/>
        <c:varyColors val="0"/>
        <c:ser>
          <c:idx val="1"/>
          <c:order val="0"/>
          <c:tx>
            <c:strRef>
              <c:f>'[Microsoft PowerPoint 的圖表 ]工作表9'!$B$1</c:f>
              <c:strCache>
                <c:ptCount val="1"/>
                <c:pt idx="0">
                  <c:v>含組織</c:v>
                </c:pt>
              </c:strCache>
            </c:strRef>
          </c:tx>
          <c:spPr>
            <a:ln w="25400">
              <a:solidFill>
                <a:srgbClr val="0070C0"/>
              </a:solidFill>
              <a:prstDash val="solid"/>
            </a:ln>
          </c:spPr>
          <c:marker>
            <c:symbol val="square"/>
            <c:size val="7"/>
            <c:spPr>
              <a:solidFill>
                <a:srgbClr val="0070C0"/>
              </a:solidFill>
              <a:ln>
                <a:solidFill>
                  <a:srgbClr val="0070C0"/>
                </a:solidFill>
                <a:prstDash val="solid"/>
              </a:ln>
            </c:spPr>
          </c:marker>
          <c:dLbls>
            <c:spPr>
              <a:noFill/>
              <a:ln w="25400">
                <a:noFill/>
              </a:ln>
            </c:spPr>
            <c:txPr>
              <a:bodyPr wrap="square" lIns="38100" tIns="19050" rIns="38100" bIns="19050" anchor="ctr">
                <a:spAutoFit/>
              </a:bodyPr>
              <a:lstStyle/>
              <a:p>
                <a:pPr>
                  <a:defRPr sz="1000" b="0" i="0" u="none" strike="noStrike" baseline="0">
                    <a:solidFill>
                      <a:srgbClr val="000000"/>
                    </a:solidFill>
                    <a:latin typeface="+mn-lt"/>
                    <a:ea typeface="新細明體"/>
                    <a:cs typeface="新細明體"/>
                  </a:defRPr>
                </a:pPr>
                <a:endParaRPr lang="zh-TW"/>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'[Microsoft PowerPoint 的圖表 ]工作表9'!$A$2:$A$32</c:f>
              <c:numCache>
                <c:formatCode>General</c:formatCode>
                <c:ptCount val="31"/>
                <c:pt idx="0">
                  <c:v>1992</c:v>
                </c:pt>
                <c:pt idx="1">
                  <c:v>1993</c:v>
                </c:pt>
                <c:pt idx="2">
                  <c:v>1994</c:v>
                </c:pt>
                <c:pt idx="3">
                  <c:v>1995</c:v>
                </c:pt>
                <c:pt idx="4">
                  <c:v>1996</c:v>
                </c:pt>
                <c:pt idx="5">
                  <c:v>1997</c:v>
                </c:pt>
                <c:pt idx="6">
                  <c:v>1998</c:v>
                </c:pt>
                <c:pt idx="7">
                  <c:v>1999</c:v>
                </c:pt>
                <c:pt idx="8">
                  <c:v>2000</c:v>
                </c:pt>
                <c:pt idx="9">
                  <c:v>2001</c:v>
                </c:pt>
                <c:pt idx="10">
                  <c:v>2002</c:v>
                </c:pt>
                <c:pt idx="11">
                  <c:v>2003</c:v>
                </c:pt>
                <c:pt idx="12">
                  <c:v>2004</c:v>
                </c:pt>
                <c:pt idx="13">
                  <c:v>2005</c:v>
                </c:pt>
                <c:pt idx="14">
                  <c:v>2006</c:v>
                </c:pt>
                <c:pt idx="15">
                  <c:v>2007</c:v>
                </c:pt>
                <c:pt idx="16">
                  <c:v>2008</c:v>
                </c:pt>
                <c:pt idx="17">
                  <c:v>2009</c:v>
                </c:pt>
                <c:pt idx="18">
                  <c:v>2010</c:v>
                </c:pt>
                <c:pt idx="19">
                  <c:v>2011</c:v>
                </c:pt>
                <c:pt idx="20">
                  <c:v>2012</c:v>
                </c:pt>
                <c:pt idx="21">
                  <c:v>2013</c:v>
                </c:pt>
                <c:pt idx="22">
                  <c:v>2014</c:v>
                </c:pt>
                <c:pt idx="23">
                  <c:v>2015</c:v>
                </c:pt>
                <c:pt idx="24">
                  <c:v>2016</c:v>
                </c:pt>
                <c:pt idx="25">
                  <c:v>2017</c:v>
                </c:pt>
                <c:pt idx="26">
                  <c:v>2018</c:v>
                </c:pt>
                <c:pt idx="27">
                  <c:v>2019</c:v>
                </c:pt>
                <c:pt idx="28">
                  <c:v>2020</c:v>
                </c:pt>
                <c:pt idx="29">
                  <c:v>2021</c:v>
                </c:pt>
                <c:pt idx="30">
                  <c:v>2022</c:v>
                </c:pt>
              </c:numCache>
            </c:numRef>
          </c:cat>
          <c:val>
            <c:numRef>
              <c:f>'[Microsoft PowerPoint 的圖表 ]工作表9'!$B$2:$B$32</c:f>
              <c:numCache>
                <c:formatCode>General</c:formatCode>
                <c:ptCount val="31"/>
                <c:pt idx="0">
                  <c:v>5.55</c:v>
                </c:pt>
                <c:pt idx="1">
                  <c:v>5.17</c:v>
                </c:pt>
                <c:pt idx="2">
                  <c:v>4.32</c:v>
                </c:pt>
                <c:pt idx="3">
                  <c:v>3.43</c:v>
                </c:pt>
                <c:pt idx="4">
                  <c:v>4.24</c:v>
                </c:pt>
                <c:pt idx="5">
                  <c:v>6.1</c:v>
                </c:pt>
                <c:pt idx="6">
                  <c:v>5.04</c:v>
                </c:pt>
                <c:pt idx="7">
                  <c:v>4.09</c:v>
                </c:pt>
                <c:pt idx="8">
                  <c:v>4.1900000000000004</c:v>
                </c:pt>
                <c:pt idx="9">
                  <c:v>5.37</c:v>
                </c:pt>
                <c:pt idx="10">
                  <c:v>2.94</c:v>
                </c:pt>
                <c:pt idx="11">
                  <c:v>5.89</c:v>
                </c:pt>
                <c:pt idx="12">
                  <c:v>5.34</c:v>
                </c:pt>
                <c:pt idx="13">
                  <c:v>5.76</c:v>
                </c:pt>
                <c:pt idx="14">
                  <c:v>7.23</c:v>
                </c:pt>
                <c:pt idx="15">
                  <c:v>6.59</c:v>
                </c:pt>
                <c:pt idx="16">
                  <c:v>8.48</c:v>
                </c:pt>
                <c:pt idx="17">
                  <c:v>9.32</c:v>
                </c:pt>
                <c:pt idx="18">
                  <c:v>9.0299999999999994</c:v>
                </c:pt>
                <c:pt idx="19">
                  <c:v>9.8699999999999992</c:v>
                </c:pt>
                <c:pt idx="20">
                  <c:v>8.2799999999999994</c:v>
                </c:pt>
                <c:pt idx="21">
                  <c:v>8.64</c:v>
                </c:pt>
                <c:pt idx="22">
                  <c:v>9.52</c:v>
                </c:pt>
                <c:pt idx="23">
                  <c:v>11.24</c:v>
                </c:pt>
                <c:pt idx="24">
                  <c:v>12.33</c:v>
                </c:pt>
                <c:pt idx="25">
                  <c:v>14.38</c:v>
                </c:pt>
                <c:pt idx="26">
                  <c:v>13.86</c:v>
                </c:pt>
                <c:pt idx="27">
                  <c:v>15.21</c:v>
                </c:pt>
                <c:pt idx="28">
                  <c:v>16.809999999999999</c:v>
                </c:pt>
                <c:pt idx="29">
                  <c:v>12.41</c:v>
                </c:pt>
                <c:pt idx="30">
                  <c:v>13.11</c:v>
                </c:pt>
              </c:numCache>
            </c:numRef>
          </c:val>
          <c:smooth val="0"/>
          <c:extLst>
            <c:ext xmlns:c16="http://schemas.microsoft.com/office/drawing/2014/chart" uri="{C3380CC4-5D6E-409C-BE32-E72D297353CC}">
              <c16:uniqueId val="{00000000-12EE-4797-B944-6993F5098E4E}"/>
            </c:ext>
          </c:extLst>
        </c:ser>
        <c:ser>
          <c:idx val="0"/>
          <c:order val="1"/>
          <c:tx>
            <c:strRef>
              <c:f>'[Microsoft PowerPoint 的圖表 ]工作表9'!$C$1</c:f>
              <c:strCache>
                <c:ptCount val="1"/>
                <c:pt idx="0">
                  <c:v>不含組織</c:v>
                </c:pt>
              </c:strCache>
            </c:strRef>
          </c:tx>
          <c:spPr>
            <a:ln>
              <a:solidFill>
                <a:srgbClr val="FF0000"/>
              </a:solidFill>
            </a:ln>
          </c:spPr>
          <c:marker>
            <c:symbol val="square"/>
            <c:size val="7"/>
            <c:spPr>
              <a:solidFill>
                <a:srgbClr val="FF0000"/>
              </a:solidFill>
              <a:ln>
                <a:solidFill>
                  <a:srgbClr val="FF0000"/>
                </a:solidFill>
              </a:ln>
            </c:spPr>
          </c:marker>
          <c:dLbls>
            <c:spPr>
              <a:noFill/>
              <a:ln>
                <a:noFill/>
              </a:ln>
              <a:effectLst/>
            </c:spPr>
            <c:txPr>
              <a:bodyPr wrap="square" lIns="38100" tIns="19050" rIns="38100" bIns="19050" anchor="ctr">
                <a:spAutoFit/>
              </a:bodyPr>
              <a:lstStyle/>
              <a:p>
                <a:pPr>
                  <a:defRPr>
                    <a:latin typeface="+mj-lt"/>
                  </a:defRPr>
                </a:pPr>
                <a:endParaRPr lang="zh-TW"/>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'[Microsoft PowerPoint 的圖表 ]工作表9'!$A$2:$A$32</c:f>
              <c:numCache>
                <c:formatCode>General</c:formatCode>
                <c:ptCount val="31"/>
                <c:pt idx="0">
                  <c:v>1992</c:v>
                </c:pt>
                <c:pt idx="1">
                  <c:v>1993</c:v>
                </c:pt>
                <c:pt idx="2">
                  <c:v>1994</c:v>
                </c:pt>
                <c:pt idx="3">
                  <c:v>1995</c:v>
                </c:pt>
                <c:pt idx="4">
                  <c:v>1996</c:v>
                </c:pt>
                <c:pt idx="5">
                  <c:v>1997</c:v>
                </c:pt>
                <c:pt idx="6">
                  <c:v>1998</c:v>
                </c:pt>
                <c:pt idx="7">
                  <c:v>1999</c:v>
                </c:pt>
                <c:pt idx="8">
                  <c:v>2000</c:v>
                </c:pt>
                <c:pt idx="9">
                  <c:v>2001</c:v>
                </c:pt>
                <c:pt idx="10">
                  <c:v>2002</c:v>
                </c:pt>
                <c:pt idx="11">
                  <c:v>2003</c:v>
                </c:pt>
                <c:pt idx="12">
                  <c:v>2004</c:v>
                </c:pt>
                <c:pt idx="13">
                  <c:v>2005</c:v>
                </c:pt>
                <c:pt idx="14">
                  <c:v>2006</c:v>
                </c:pt>
                <c:pt idx="15">
                  <c:v>2007</c:v>
                </c:pt>
                <c:pt idx="16">
                  <c:v>2008</c:v>
                </c:pt>
                <c:pt idx="17">
                  <c:v>2009</c:v>
                </c:pt>
                <c:pt idx="18">
                  <c:v>2010</c:v>
                </c:pt>
                <c:pt idx="19">
                  <c:v>2011</c:v>
                </c:pt>
                <c:pt idx="20">
                  <c:v>2012</c:v>
                </c:pt>
                <c:pt idx="21">
                  <c:v>2013</c:v>
                </c:pt>
                <c:pt idx="22">
                  <c:v>2014</c:v>
                </c:pt>
                <c:pt idx="23">
                  <c:v>2015</c:v>
                </c:pt>
                <c:pt idx="24">
                  <c:v>2016</c:v>
                </c:pt>
                <c:pt idx="25">
                  <c:v>2017</c:v>
                </c:pt>
                <c:pt idx="26">
                  <c:v>2018</c:v>
                </c:pt>
                <c:pt idx="27">
                  <c:v>2019</c:v>
                </c:pt>
                <c:pt idx="28">
                  <c:v>2020</c:v>
                </c:pt>
                <c:pt idx="29">
                  <c:v>2021</c:v>
                </c:pt>
                <c:pt idx="30">
                  <c:v>2022</c:v>
                </c:pt>
              </c:numCache>
            </c:numRef>
          </c:cat>
          <c:val>
            <c:numRef>
              <c:f>'[Microsoft PowerPoint 的圖表 ]工作表9'!$C$2:$C$32</c:f>
              <c:numCache>
                <c:formatCode>General</c:formatCode>
                <c:ptCount val="31"/>
                <c:pt idx="20">
                  <c:v>4.76</c:v>
                </c:pt>
                <c:pt idx="21">
                  <c:v>4.79</c:v>
                </c:pt>
                <c:pt idx="22">
                  <c:v>4.91</c:v>
                </c:pt>
                <c:pt idx="23">
                  <c:v>5.07</c:v>
                </c:pt>
                <c:pt idx="24">
                  <c:v>4.51</c:v>
                </c:pt>
                <c:pt idx="25">
                  <c:v>5.26</c:v>
                </c:pt>
                <c:pt idx="26">
                  <c:v>4.28</c:v>
                </c:pt>
                <c:pt idx="27">
                  <c:v>5.63</c:v>
                </c:pt>
                <c:pt idx="28">
                  <c:v>5.98</c:v>
                </c:pt>
                <c:pt idx="29">
                  <c:v>5.09</c:v>
                </c:pt>
                <c:pt idx="30">
                  <c:v>4.43</c:v>
                </c:pt>
              </c:numCache>
            </c:numRef>
          </c:val>
          <c:smooth val="0"/>
          <c:extLst>
            <c:ext xmlns:c16="http://schemas.microsoft.com/office/drawing/2014/chart" uri="{C3380CC4-5D6E-409C-BE32-E72D297353CC}">
              <c16:uniqueId val="{00000001-12EE-4797-B944-6993F5098E4E}"/>
            </c:ext>
          </c:extLst>
        </c:ser>
        <c:dLbls>
          <c:showLegendKey val="0"/>
          <c:showVal val="0"/>
          <c:showCatName val="0"/>
          <c:showSerName val="0"/>
          <c:showPercent val="0"/>
          <c:showBubbleSize val="0"/>
        </c:dLbls>
        <c:marker val="1"/>
        <c:smooth val="0"/>
        <c:axId val="362996223"/>
        <c:axId val="1"/>
      </c:lineChart>
      <c:catAx>
        <c:axId val="362996223"/>
        <c:scaling>
          <c:orientation val="minMax"/>
        </c:scaling>
        <c:delete val="0"/>
        <c:axPos val="b"/>
        <c:title>
          <c:tx>
            <c:rich>
              <a:bodyPr/>
              <a:lstStyle/>
              <a:p>
                <a:pPr>
                  <a:defRPr sz="1000" b="1" i="0" u="none" strike="noStrike" baseline="0">
                    <a:solidFill>
                      <a:srgbClr val="000000"/>
                    </a:solidFill>
                    <a:latin typeface="Calibri"/>
                    <a:ea typeface="Calibri"/>
                    <a:cs typeface="Calibri"/>
                  </a:defRPr>
                </a:pPr>
                <a:r>
                  <a:rPr lang="en-US" altLang="zh-TW"/>
                  <a:t>year</a:t>
                </a:r>
              </a:p>
            </c:rich>
          </c:tx>
          <c:layout>
            <c:manualLayout>
              <c:xMode val="edge"/>
              <c:yMode val="edge"/>
              <c:x val="0.91684683364047581"/>
              <c:y val="0.94310051724705957"/>
            </c:manualLayout>
          </c:layout>
          <c:overlay val="0"/>
          <c:spPr>
            <a:noFill/>
            <a:ln w="25400">
              <a:noFill/>
            </a:ln>
          </c:spPr>
        </c:title>
        <c:numFmt formatCode="General" sourceLinked="1"/>
        <c:majorTickMark val="out"/>
        <c:minorTickMark val="none"/>
        <c:tickLblPos val="nextTo"/>
        <c:spPr>
          <a:ln w="3175">
            <a:solidFill>
              <a:srgbClr val="808080"/>
            </a:solidFill>
            <a:prstDash val="solid"/>
          </a:ln>
        </c:spPr>
        <c:txPr>
          <a:bodyPr rot="0" vert="horz"/>
          <a:lstStyle/>
          <a:p>
            <a:pPr>
              <a:defRPr sz="1000" b="0" i="0" u="none" strike="noStrike" baseline="0">
                <a:solidFill>
                  <a:srgbClr val="000000"/>
                </a:solidFill>
                <a:latin typeface="+mj-lt"/>
                <a:ea typeface="新細明體"/>
                <a:cs typeface="新細明體"/>
              </a:defRPr>
            </a:pPr>
            <a:endParaRPr lang="zh-TW"/>
          </a:p>
        </c:txPr>
        <c:crossAx val="1"/>
        <c:crosses val="autoZero"/>
        <c:auto val="1"/>
        <c:lblAlgn val="ctr"/>
        <c:lblOffset val="100"/>
        <c:noMultiLvlLbl val="0"/>
      </c:catAx>
      <c:valAx>
        <c:axId val="1"/>
        <c:scaling>
          <c:orientation val="minMax"/>
        </c:scaling>
        <c:delete val="0"/>
        <c:axPos val="l"/>
        <c:majorGridlines>
          <c:spPr>
            <a:ln w="3175">
              <a:solidFill>
                <a:srgbClr val="808080"/>
              </a:solidFill>
              <a:prstDash val="solid"/>
            </a:ln>
          </c:spPr>
        </c:majorGridlines>
        <c:title>
          <c:tx>
            <c:rich>
              <a:bodyPr rot="0" vert="horz"/>
              <a:lstStyle/>
              <a:p>
                <a:pPr algn="ctr">
                  <a:defRPr sz="1000" b="1" i="0" u="none" strike="noStrike" baseline="0">
                    <a:solidFill>
                      <a:srgbClr val="000000"/>
                    </a:solidFill>
                    <a:latin typeface="Calibri"/>
                    <a:ea typeface="Calibri"/>
                    <a:cs typeface="Calibri"/>
                  </a:defRPr>
                </a:pPr>
                <a:r>
                  <a:rPr lang="en-US" altLang="zh-TW"/>
                  <a:t>PMP</a:t>
                </a:r>
              </a:p>
            </c:rich>
          </c:tx>
          <c:layout>
            <c:manualLayout>
              <c:xMode val="edge"/>
              <c:yMode val="edge"/>
              <c:x val="3.9216158485508457E-3"/>
              <c:y val="1.4583896155240009E-2"/>
            </c:manualLayout>
          </c:layout>
          <c:overlay val="0"/>
          <c:spPr>
            <a:noFill/>
            <a:ln w="25400">
              <a:noFill/>
            </a:ln>
          </c:spPr>
        </c:title>
        <c:numFmt formatCode="General" sourceLinked="1"/>
        <c:majorTickMark val="out"/>
        <c:minorTickMark val="none"/>
        <c:tickLblPos val="nextTo"/>
        <c:spPr>
          <a:ln w="3175">
            <a:solidFill>
              <a:srgbClr val="808080"/>
            </a:solidFill>
            <a:prstDash val="solid"/>
          </a:ln>
        </c:spPr>
        <c:txPr>
          <a:bodyPr rot="0" vert="horz"/>
          <a:lstStyle/>
          <a:p>
            <a:pPr>
              <a:defRPr sz="1000" b="0" i="0" u="none" strike="noStrike" baseline="0">
                <a:solidFill>
                  <a:srgbClr val="000000"/>
                </a:solidFill>
                <a:latin typeface="+mj-lt"/>
                <a:ea typeface="新細明體"/>
                <a:cs typeface="新細明體"/>
              </a:defRPr>
            </a:pPr>
            <a:endParaRPr lang="zh-TW"/>
          </a:p>
        </c:txPr>
        <c:crossAx val="362996223"/>
        <c:crosses val="autoZero"/>
        <c:crossBetween val="between"/>
        <c:majorUnit val="1"/>
      </c:valAx>
      <c:spPr>
        <a:solidFill>
          <a:srgbClr val="FFFFFF"/>
        </a:solidFill>
        <a:ln w="25400">
          <a:noFill/>
        </a:ln>
      </c:spPr>
    </c:plotArea>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新細明體"/>
          <a:ea typeface="新細明體"/>
          <a:cs typeface="新細明體"/>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Times New Roman" panose="02020603050405020304" pitchFamily="18" charset="0"/>
              </a:defRPr>
            </a:pPr>
            <a:r>
              <a:rPr lang="en-US" dirty="0"/>
              <a:t>2005-2022</a:t>
            </a:r>
            <a:r>
              <a:rPr lang="zh-TW" dirty="0"/>
              <a:t>台灣腎臟移植情況</a:t>
            </a:r>
            <a:r>
              <a:rPr lang="en-US" dirty="0"/>
              <a:t>(</a:t>
            </a:r>
            <a:r>
              <a:rPr lang="zh-TW" altLang="en-US" dirty="0"/>
              <a:t>不含境外</a:t>
            </a:r>
            <a:r>
              <a:rPr lang="en-US" dirty="0"/>
              <a:t>)</a:t>
            </a:r>
            <a:endParaRPr lang="zh-TW" dirty="0"/>
          </a:p>
        </c:rich>
      </c:tx>
      <c:layout>
        <c:manualLayout>
          <c:xMode val="edge"/>
          <c:yMode val="edge"/>
          <c:x val="0.35032287295744458"/>
          <c:y val="2.064043495518154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Times New Roman" panose="02020603050405020304" pitchFamily="18" charset="0"/>
            </a:defRPr>
          </a:pPr>
          <a:endParaRPr lang="zh-TW"/>
        </a:p>
      </c:txPr>
    </c:title>
    <c:autoTitleDeleted val="0"/>
    <c:plotArea>
      <c:layout/>
      <c:barChart>
        <c:barDir val="col"/>
        <c:grouping val="clustered"/>
        <c:varyColors val="0"/>
        <c:ser>
          <c:idx val="0"/>
          <c:order val="0"/>
          <c:tx>
            <c:strRef>
              <c:f>工作表2!$A$9</c:f>
              <c:strCache>
                <c:ptCount val="1"/>
                <c:pt idx="0">
                  <c:v>屍腎</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j-lt"/>
                    <a:ea typeface="標楷體" panose="03000509000000000000" pitchFamily="65" charset="-120"/>
                    <a:cs typeface="Times New Roman" panose="02020603050405020304" pitchFamily="18" charset="0"/>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工作表2!$B$8:$S$8</c:f>
              <c:numCache>
                <c:formatCode>General</c:formatCode>
                <c:ptCount val="18"/>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numCache>
            </c:numRef>
          </c:cat>
          <c:val>
            <c:numRef>
              <c:f>工作表2!$B$9:$S$9</c:f>
              <c:numCache>
                <c:formatCode>General</c:formatCode>
                <c:ptCount val="18"/>
                <c:pt idx="0">
                  <c:v>233</c:v>
                </c:pt>
                <c:pt idx="1">
                  <c:v>192</c:v>
                </c:pt>
                <c:pt idx="2">
                  <c:v>178</c:v>
                </c:pt>
                <c:pt idx="3">
                  <c:v>198</c:v>
                </c:pt>
                <c:pt idx="4">
                  <c:v>227</c:v>
                </c:pt>
                <c:pt idx="5">
                  <c:v>184</c:v>
                </c:pt>
                <c:pt idx="6">
                  <c:v>246</c:v>
                </c:pt>
                <c:pt idx="7">
                  <c:v>189</c:v>
                </c:pt>
                <c:pt idx="8">
                  <c:v>192</c:v>
                </c:pt>
                <c:pt idx="9">
                  <c:v>213</c:v>
                </c:pt>
                <c:pt idx="10">
                  <c:v>198</c:v>
                </c:pt>
                <c:pt idx="11">
                  <c:v>187</c:v>
                </c:pt>
                <c:pt idx="12">
                  <c:v>212</c:v>
                </c:pt>
                <c:pt idx="13">
                  <c:v>171</c:v>
                </c:pt>
                <c:pt idx="14">
                  <c:v>243</c:v>
                </c:pt>
                <c:pt idx="15">
                  <c:v>238</c:v>
                </c:pt>
                <c:pt idx="16">
                  <c:v>209</c:v>
                </c:pt>
                <c:pt idx="17">
                  <c:v>173</c:v>
                </c:pt>
              </c:numCache>
            </c:numRef>
          </c:val>
          <c:extLst>
            <c:ext xmlns:c16="http://schemas.microsoft.com/office/drawing/2014/chart" uri="{C3380CC4-5D6E-409C-BE32-E72D297353CC}">
              <c16:uniqueId val="{00000000-5A99-418E-8CC2-F0947DC126CD}"/>
            </c:ext>
          </c:extLst>
        </c:ser>
        <c:ser>
          <c:idx val="1"/>
          <c:order val="1"/>
          <c:tx>
            <c:strRef>
              <c:f>工作表2!$A$10</c:f>
              <c:strCache>
                <c:ptCount val="1"/>
                <c:pt idx="0">
                  <c:v>活腎</c:v>
                </c:pt>
              </c:strCache>
            </c:strRef>
          </c:tx>
          <c:spPr>
            <a:solidFill>
              <a:schemeClr val="accent5">
                <a:lumMod val="75000"/>
              </a:schemeClr>
            </a:solidFill>
            <a:ln>
              <a:solidFill>
                <a:schemeClr val="accent5">
                  <a:lumMod val="75000"/>
                </a:schemeClr>
              </a:solid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j-lt"/>
                    <a:ea typeface="標楷體" panose="03000509000000000000" pitchFamily="65" charset="-120"/>
                    <a:cs typeface="Times New Roman" panose="02020603050405020304" pitchFamily="18" charset="0"/>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工作表2!$B$8:$S$8</c:f>
              <c:numCache>
                <c:formatCode>General</c:formatCode>
                <c:ptCount val="18"/>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numCache>
            </c:numRef>
          </c:cat>
          <c:val>
            <c:numRef>
              <c:f>工作表2!$B$10:$S$10</c:f>
              <c:numCache>
                <c:formatCode>General</c:formatCode>
                <c:ptCount val="18"/>
                <c:pt idx="0">
                  <c:v>89</c:v>
                </c:pt>
                <c:pt idx="1">
                  <c:v>82</c:v>
                </c:pt>
                <c:pt idx="2">
                  <c:v>68</c:v>
                </c:pt>
                <c:pt idx="3">
                  <c:v>89</c:v>
                </c:pt>
                <c:pt idx="4">
                  <c:v>92</c:v>
                </c:pt>
                <c:pt idx="5">
                  <c:v>102</c:v>
                </c:pt>
                <c:pt idx="6">
                  <c:v>87</c:v>
                </c:pt>
                <c:pt idx="7">
                  <c:v>78</c:v>
                </c:pt>
                <c:pt idx="8">
                  <c:v>131</c:v>
                </c:pt>
                <c:pt idx="9">
                  <c:v>130</c:v>
                </c:pt>
                <c:pt idx="10">
                  <c:v>105</c:v>
                </c:pt>
                <c:pt idx="11">
                  <c:v>117</c:v>
                </c:pt>
                <c:pt idx="12">
                  <c:v>133</c:v>
                </c:pt>
                <c:pt idx="13">
                  <c:v>172</c:v>
                </c:pt>
                <c:pt idx="14">
                  <c:v>174</c:v>
                </c:pt>
                <c:pt idx="15">
                  <c:v>161</c:v>
                </c:pt>
                <c:pt idx="16">
                  <c:v>136</c:v>
                </c:pt>
                <c:pt idx="17">
                  <c:v>151</c:v>
                </c:pt>
              </c:numCache>
            </c:numRef>
          </c:val>
          <c:extLst>
            <c:ext xmlns:c16="http://schemas.microsoft.com/office/drawing/2014/chart" uri="{C3380CC4-5D6E-409C-BE32-E72D297353CC}">
              <c16:uniqueId val="{00000001-5A99-418E-8CC2-F0947DC126CD}"/>
            </c:ext>
          </c:extLst>
        </c:ser>
        <c:dLbls>
          <c:dLblPos val="outEnd"/>
          <c:showLegendKey val="0"/>
          <c:showVal val="1"/>
          <c:showCatName val="0"/>
          <c:showSerName val="0"/>
          <c:showPercent val="0"/>
          <c:showBubbleSize val="0"/>
        </c:dLbls>
        <c:gapWidth val="219"/>
        <c:overlap val="-27"/>
        <c:axId val="1231643520"/>
        <c:axId val="1231644768"/>
      </c:barChart>
      <c:catAx>
        <c:axId val="123164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標楷體" panose="03000509000000000000" pitchFamily="65" charset="-120"/>
                <a:cs typeface="Times New Roman" panose="02020603050405020304" pitchFamily="18" charset="0"/>
              </a:defRPr>
            </a:pPr>
            <a:endParaRPr lang="zh-TW"/>
          </a:p>
        </c:txPr>
        <c:crossAx val="1231644768"/>
        <c:crosses val="autoZero"/>
        <c:auto val="1"/>
        <c:lblAlgn val="ctr"/>
        <c:lblOffset val="100"/>
        <c:noMultiLvlLbl val="0"/>
      </c:catAx>
      <c:valAx>
        <c:axId val="1231644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標楷體" panose="03000509000000000000" pitchFamily="65" charset="-120"/>
                <a:cs typeface="Times New Roman" panose="02020603050405020304" pitchFamily="18" charset="0"/>
              </a:defRPr>
            </a:pPr>
            <a:endParaRPr lang="zh-TW"/>
          </a:p>
        </c:txPr>
        <c:crossAx val="1231643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標楷體" panose="03000509000000000000" pitchFamily="65" charset="-120"/>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ea typeface="標楷體" panose="03000509000000000000" pitchFamily="65" charset="-120"/>
          <a:cs typeface="Times New Roman" panose="02020603050405020304" pitchFamily="18"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8A4292-8E4A-4366-818C-E6DB4BC4049A}"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zh-TW" altLang="en-US"/>
        </a:p>
      </dgm:t>
    </dgm:pt>
    <dgm:pt modelId="{24C195A1-4581-4EAA-8D30-7AC9B2462956}" type="pres">
      <dgm:prSet presAssocID="{D98A4292-8E4A-4366-818C-E6DB4BC4049A}" presName="hierChild1" presStyleCnt="0">
        <dgm:presLayoutVars>
          <dgm:orgChart val="1"/>
          <dgm:chPref val="1"/>
          <dgm:dir/>
          <dgm:animOne val="branch"/>
          <dgm:animLvl val="lvl"/>
          <dgm:resizeHandles/>
        </dgm:presLayoutVars>
      </dgm:prSet>
      <dgm:spPr/>
    </dgm:pt>
  </dgm:ptLst>
  <dgm:cxnLst>
    <dgm:cxn modelId="{8481B98C-7DE6-4245-9996-749382F9554B}" type="presOf" srcId="{D98A4292-8E4A-4366-818C-E6DB4BC4049A}" destId="{24C195A1-4581-4EAA-8D30-7AC9B2462956}" srcOrd="0"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4" y="0"/>
            <a:ext cx="2918829" cy="493316"/>
          </a:xfrm>
          <a:prstGeom prst="rect">
            <a:avLst/>
          </a:prstGeom>
        </p:spPr>
        <p:txBody>
          <a:bodyPr vert="horz" lIns="90776" tIns="45388" rIns="90776" bIns="45388" rtlCol="0"/>
          <a:lstStyle>
            <a:lvl1pPr algn="l">
              <a:defRPr sz="1200"/>
            </a:lvl1pPr>
          </a:lstStyle>
          <a:p>
            <a:endParaRPr lang="zh-TW" altLang="en-US"/>
          </a:p>
        </p:txBody>
      </p:sp>
      <p:sp>
        <p:nvSpPr>
          <p:cNvPr id="3" name="日期版面配置區 2"/>
          <p:cNvSpPr>
            <a:spLocks noGrp="1"/>
          </p:cNvSpPr>
          <p:nvPr>
            <p:ph type="dt" idx="1"/>
          </p:nvPr>
        </p:nvSpPr>
        <p:spPr>
          <a:xfrm>
            <a:off x="3815378" y="0"/>
            <a:ext cx="2918829" cy="493316"/>
          </a:xfrm>
          <a:prstGeom prst="rect">
            <a:avLst/>
          </a:prstGeom>
        </p:spPr>
        <p:txBody>
          <a:bodyPr vert="horz" lIns="90776" tIns="45388" rIns="90776" bIns="45388" rtlCol="0"/>
          <a:lstStyle>
            <a:lvl1pPr algn="r">
              <a:defRPr sz="1200"/>
            </a:lvl1pPr>
          </a:lstStyle>
          <a:p>
            <a:fld id="{C75D7628-12BF-4178-9BEF-8648C47F5414}" type="datetimeFigureOut">
              <a:rPr lang="zh-TW" altLang="en-US" smtClean="0"/>
              <a:t>2023/8/13</a:t>
            </a:fld>
            <a:endParaRPr lang="zh-TW" altLang="en-US"/>
          </a:p>
        </p:txBody>
      </p:sp>
      <p:sp>
        <p:nvSpPr>
          <p:cNvPr id="4" name="投影片圖像版面配置區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0776" tIns="45388" rIns="90776" bIns="45388" rtlCol="0" anchor="ctr"/>
          <a:lstStyle/>
          <a:p>
            <a:endParaRPr lang="zh-TW" altLang="en-US"/>
          </a:p>
        </p:txBody>
      </p:sp>
      <p:sp>
        <p:nvSpPr>
          <p:cNvPr id="5" name="備忘稿版面配置區 4"/>
          <p:cNvSpPr>
            <a:spLocks noGrp="1"/>
          </p:cNvSpPr>
          <p:nvPr>
            <p:ph type="body" sz="quarter" idx="3"/>
          </p:nvPr>
        </p:nvSpPr>
        <p:spPr>
          <a:xfrm>
            <a:off x="673577" y="4686501"/>
            <a:ext cx="5388610" cy="4439842"/>
          </a:xfrm>
          <a:prstGeom prst="rect">
            <a:avLst/>
          </a:prstGeom>
        </p:spPr>
        <p:txBody>
          <a:bodyPr vert="horz" lIns="90776" tIns="45388" rIns="90776" bIns="45388"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4" y="9371286"/>
            <a:ext cx="2918829" cy="493316"/>
          </a:xfrm>
          <a:prstGeom prst="rect">
            <a:avLst/>
          </a:prstGeom>
        </p:spPr>
        <p:txBody>
          <a:bodyPr vert="horz" lIns="90776" tIns="45388" rIns="90776" bIns="45388"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15378" y="9371286"/>
            <a:ext cx="2918829" cy="493316"/>
          </a:xfrm>
          <a:prstGeom prst="rect">
            <a:avLst/>
          </a:prstGeom>
        </p:spPr>
        <p:txBody>
          <a:bodyPr vert="horz" lIns="90776" tIns="45388" rIns="90776" bIns="45388" rtlCol="0" anchor="b"/>
          <a:lstStyle>
            <a:lvl1pPr algn="r">
              <a:defRPr sz="1200"/>
            </a:lvl1pPr>
          </a:lstStyle>
          <a:p>
            <a:fld id="{C0CDADF5-BFBE-444B-9BF1-91CF47542819}" type="slidenum">
              <a:rPr lang="zh-TW" altLang="en-US" smtClean="0"/>
              <a:t>‹#›</a:t>
            </a:fld>
            <a:endParaRPr lang="zh-TW" altLang="en-US"/>
          </a:p>
        </p:txBody>
      </p:sp>
    </p:spTree>
    <p:extLst>
      <p:ext uri="{BB962C8B-B14F-4D97-AF65-F5344CB8AC3E}">
        <p14:creationId xmlns:p14="http://schemas.microsoft.com/office/powerpoint/2010/main" val="2440375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C0CDADF5-BFBE-444B-9BF1-91CF47542819}" type="slidenum">
              <a:rPr lang="zh-TW" altLang="en-US" smtClean="0"/>
              <a:t>5</a:t>
            </a:fld>
            <a:endParaRPr lang="zh-TW" altLang="en-US"/>
          </a:p>
        </p:txBody>
      </p:sp>
    </p:spTree>
    <p:extLst>
      <p:ext uri="{BB962C8B-B14F-4D97-AF65-F5344CB8AC3E}">
        <p14:creationId xmlns:p14="http://schemas.microsoft.com/office/powerpoint/2010/main" val="3592293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投影片影像版面配置區 1">
            <a:extLst>
              <a:ext uri="{FF2B5EF4-FFF2-40B4-BE49-F238E27FC236}">
                <a16:creationId xmlns:a16="http://schemas.microsoft.com/office/drawing/2014/main" id="{19C95A47-0A8E-E04D-871C-36859E21FDE8}"/>
              </a:ext>
            </a:extLst>
          </p:cNvPr>
          <p:cNvSpPr>
            <a:spLocks noGrp="1" noRot="1" noChangeAspect="1" noTextEdit="1"/>
          </p:cNvSpPr>
          <p:nvPr>
            <p:ph type="sldImg"/>
          </p:nvPr>
        </p:nvSpPr>
        <p:spPr>
          <a:ln/>
        </p:spPr>
      </p:sp>
      <p:sp>
        <p:nvSpPr>
          <p:cNvPr id="26626" name="備忘稿版面配置區 2">
            <a:extLst>
              <a:ext uri="{FF2B5EF4-FFF2-40B4-BE49-F238E27FC236}">
                <a16:creationId xmlns:a16="http://schemas.microsoft.com/office/drawing/2014/main" id="{B44A8C41-8255-574E-987A-309FF03DF2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TW" altLang="en-US"/>
              <a:t>我們可以很清楚的從每百萬人口的捐贈率看出</a:t>
            </a:r>
            <a:endParaRPr lang="en-US" altLang="zh-TW"/>
          </a:p>
          <a:p>
            <a:pPr>
              <a:lnSpc>
                <a:spcPct val="120000"/>
              </a:lnSpc>
            </a:pPr>
            <a:r>
              <a:rPr lang="zh-TW" altLang="en-US"/>
              <a:t>包含組織捐贈的整體器捐率雖然可達每百萬人口</a:t>
            </a:r>
            <a:r>
              <a:rPr lang="en-US" altLang="zh-TW"/>
              <a:t>15.2</a:t>
            </a:r>
            <a:r>
              <a:rPr lang="zh-TW" altLang="en-US"/>
              <a:t>人</a:t>
            </a:r>
            <a:endParaRPr lang="en-US" altLang="zh-TW"/>
          </a:p>
          <a:p>
            <a:pPr>
              <a:lnSpc>
                <a:spcPct val="120000"/>
              </a:lnSpc>
            </a:pPr>
            <a:r>
              <a:rPr lang="zh-TW" altLang="en-US"/>
              <a:t>但是僅計算器官捐贈人數時</a:t>
            </a:r>
            <a:endParaRPr lang="en-US" altLang="zh-TW"/>
          </a:p>
          <a:p>
            <a:pPr>
              <a:lnSpc>
                <a:spcPct val="120000"/>
              </a:lnSpc>
            </a:pPr>
            <a:r>
              <a:rPr lang="zh-TW" altLang="en-US"/>
              <a:t>幾年來依然停留在每百萬人口</a:t>
            </a:r>
            <a:r>
              <a:rPr lang="en-US" altLang="zh-TW"/>
              <a:t>5</a:t>
            </a:r>
            <a:r>
              <a:rPr lang="zh-TW" altLang="en-US"/>
              <a:t>到</a:t>
            </a:r>
            <a:r>
              <a:rPr lang="en-US" altLang="zh-TW"/>
              <a:t>6</a:t>
            </a:r>
            <a:r>
              <a:rPr lang="zh-TW" altLang="en-US"/>
              <a:t>人之間</a:t>
            </a:r>
            <a:endParaRPr lang="en-US" altLang="zh-TW"/>
          </a:p>
          <a:p>
            <a:pPr>
              <a:lnSpc>
                <a:spcPct val="120000"/>
              </a:lnSpc>
            </a:pPr>
            <a:endParaRPr lang="zh-TW" altLang="en-US"/>
          </a:p>
        </p:txBody>
      </p:sp>
      <p:sp>
        <p:nvSpPr>
          <p:cNvPr id="26627" name="投影片編號版面配置區 3">
            <a:extLst>
              <a:ext uri="{FF2B5EF4-FFF2-40B4-BE49-F238E27FC236}">
                <a16:creationId xmlns:a16="http://schemas.microsoft.com/office/drawing/2014/main" id="{AF97AEA8-4DF9-D14E-9570-8A8D60991BF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0F5DA82-FA7F-0949-A0F0-7B7DDAC718FD}" type="slidenum">
              <a:rPr kumimoji="1"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481256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投影片影像版面配置區 1">
            <a:extLst>
              <a:ext uri="{FF2B5EF4-FFF2-40B4-BE49-F238E27FC236}">
                <a16:creationId xmlns:a16="http://schemas.microsoft.com/office/drawing/2014/main" id="{F61B8695-C44B-8B44-AA85-670E80FE0E90}"/>
              </a:ext>
            </a:extLst>
          </p:cNvPr>
          <p:cNvSpPr>
            <a:spLocks noGrp="1" noRot="1" noChangeAspect="1" noTextEdit="1"/>
          </p:cNvSpPr>
          <p:nvPr>
            <p:ph type="sldImg"/>
          </p:nvPr>
        </p:nvSpPr>
        <p:spPr>
          <a:ln/>
        </p:spPr>
      </p:sp>
      <p:sp>
        <p:nvSpPr>
          <p:cNvPr id="32770" name="備忘稿版面配置區 2">
            <a:extLst>
              <a:ext uri="{FF2B5EF4-FFF2-40B4-BE49-F238E27FC236}">
                <a16:creationId xmlns:a16="http://schemas.microsoft.com/office/drawing/2014/main" id="{0D5C240F-F82B-B248-84FB-4815167311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TW" altLang="en-US"/>
              <a:t>醫界大老沈富雄醫師曾說過</a:t>
            </a:r>
            <a:r>
              <a:rPr lang="en-US" altLang="zh-TW"/>
              <a:t>     </a:t>
            </a:r>
            <a:r>
              <a:rPr lang="zh-TW" altLang="en-US"/>
              <a:t>全世界有三種國家</a:t>
            </a:r>
            <a:endParaRPr lang="en-US" altLang="zh-TW"/>
          </a:p>
          <a:p>
            <a:pPr>
              <a:lnSpc>
                <a:spcPct val="120000"/>
              </a:lnSpc>
            </a:pPr>
            <a:r>
              <a:rPr lang="zh-TW" altLang="en-US"/>
              <a:t>第一種是有錢而且有氣質的國家</a:t>
            </a:r>
            <a:r>
              <a:rPr lang="en-US" altLang="zh-TW"/>
              <a:t>  </a:t>
            </a:r>
            <a:r>
              <a:rPr lang="zh-TW" altLang="en-US"/>
              <a:t>這種國家的人民捐出自己的器官救自己的同胞</a:t>
            </a:r>
            <a:endParaRPr lang="en-US" altLang="zh-TW"/>
          </a:p>
          <a:p>
            <a:pPr>
              <a:lnSpc>
                <a:spcPct val="120000"/>
              </a:lnSpc>
            </a:pPr>
            <a:r>
              <a:rPr lang="zh-TW" altLang="en-US"/>
              <a:t>第二種是沒錢也沒氣質的國家</a:t>
            </a:r>
            <a:r>
              <a:rPr lang="en-US" altLang="zh-TW"/>
              <a:t> </a:t>
            </a:r>
            <a:r>
              <a:rPr lang="zh-TW" altLang="en-US"/>
              <a:t>這種國家很可憐</a:t>
            </a:r>
            <a:r>
              <a:rPr lang="en-US" altLang="zh-TW"/>
              <a:t>  </a:t>
            </a:r>
            <a:r>
              <a:rPr lang="zh-TW" altLang="en-US"/>
              <a:t>往往為了家庭生計販賣自己的器官</a:t>
            </a:r>
            <a:endParaRPr lang="en-US" altLang="zh-TW"/>
          </a:p>
          <a:p>
            <a:pPr>
              <a:lnSpc>
                <a:spcPct val="120000"/>
              </a:lnSpc>
            </a:pPr>
            <a:r>
              <a:rPr lang="zh-TW" altLang="en-US"/>
              <a:t>第三種是有錢但沒氣質的國家</a:t>
            </a:r>
            <a:r>
              <a:rPr lang="en-US" altLang="zh-TW"/>
              <a:t>   </a:t>
            </a:r>
            <a:r>
              <a:rPr lang="zh-TW" altLang="en-US"/>
              <a:t>這種國家的人拿著錢去貧窮國家買器官</a:t>
            </a:r>
            <a:endParaRPr lang="en-US" altLang="zh-TW"/>
          </a:p>
          <a:p>
            <a:pPr>
              <a:lnSpc>
                <a:spcPct val="120000"/>
              </a:lnSpc>
            </a:pPr>
            <a:r>
              <a:rPr lang="zh-TW" altLang="en-US"/>
              <a:t>過去台灣的移植個案有為數不少是在境外移植</a:t>
            </a:r>
            <a:endParaRPr lang="en-US" altLang="zh-TW"/>
          </a:p>
          <a:p>
            <a:pPr>
              <a:lnSpc>
                <a:spcPct val="120000"/>
              </a:lnSpc>
            </a:pPr>
            <a:r>
              <a:rPr lang="zh-TW" altLang="en-US"/>
              <a:t>政府雖然于近</a:t>
            </a:r>
            <a:r>
              <a:rPr lang="en-US" altLang="zh-TW"/>
              <a:t>1</a:t>
            </a:r>
            <a:r>
              <a:rPr lang="zh-TW" altLang="zh-TW"/>
              <a:t>0</a:t>
            </a:r>
            <a:r>
              <a:rPr lang="zh-TW" altLang="en-US"/>
              <a:t>年來致力於改善台灣的器捐環境</a:t>
            </a:r>
            <a:endParaRPr lang="en-US" altLang="zh-TW"/>
          </a:p>
          <a:p>
            <a:pPr>
              <a:lnSpc>
                <a:spcPct val="120000"/>
              </a:lnSpc>
            </a:pPr>
            <a:r>
              <a:rPr lang="zh-TW" altLang="en-US"/>
              <a:t>從數據上可以看得出來境外移植數目逐年減少</a:t>
            </a:r>
            <a:endParaRPr lang="en-US" altLang="zh-TW"/>
          </a:p>
          <a:p>
            <a:pPr>
              <a:lnSpc>
                <a:spcPct val="120000"/>
              </a:lnSpc>
            </a:pPr>
            <a:r>
              <a:rPr lang="zh-TW" altLang="en-US"/>
              <a:t>但仍無法完全避免這類移植案例的發生</a:t>
            </a:r>
            <a:endParaRPr lang="en-US" altLang="zh-TW"/>
          </a:p>
          <a:p>
            <a:pPr>
              <a:lnSpc>
                <a:spcPct val="120000"/>
              </a:lnSpc>
            </a:pPr>
            <a:r>
              <a:rPr lang="zh-TW" altLang="en-US"/>
              <a:t>正所謂</a:t>
            </a:r>
            <a:r>
              <a:rPr lang="en-US" altLang="zh-TW"/>
              <a:t>    </a:t>
            </a:r>
            <a:r>
              <a:rPr lang="zh-TW" altLang="en-US"/>
              <a:t>自己的國家應該自己救</a:t>
            </a:r>
            <a:endParaRPr lang="en-US" altLang="zh-TW"/>
          </a:p>
          <a:p>
            <a:pPr>
              <a:lnSpc>
                <a:spcPct val="120000"/>
              </a:lnSpc>
            </a:pPr>
            <a:r>
              <a:rPr lang="zh-TW" altLang="en-US"/>
              <a:t>我們除了應該要努力的去改善器捐環境外</a:t>
            </a:r>
            <a:r>
              <a:rPr lang="en-US" altLang="zh-TW"/>
              <a:t>   </a:t>
            </a:r>
            <a:r>
              <a:rPr lang="zh-TW" altLang="en-US"/>
              <a:t>更重要的是要能獲得社會大眾的支持</a:t>
            </a:r>
            <a:endParaRPr lang="en-US" altLang="zh-TW"/>
          </a:p>
          <a:p>
            <a:pPr>
              <a:lnSpc>
                <a:spcPct val="120000"/>
              </a:lnSpc>
            </a:pPr>
            <a:r>
              <a:rPr lang="zh-TW" altLang="en-US"/>
              <a:t>透過專業、公開、且感同身受的臨床行為</a:t>
            </a:r>
            <a:endParaRPr lang="en-US" altLang="zh-TW"/>
          </a:p>
          <a:p>
            <a:pPr>
              <a:lnSpc>
                <a:spcPct val="120000"/>
              </a:lnSpc>
            </a:pPr>
            <a:r>
              <a:rPr lang="zh-TW" altLang="en-US"/>
              <a:t>讓病人及家屬能感受到尊重</a:t>
            </a:r>
            <a:r>
              <a:rPr lang="en-US" altLang="zh-TW"/>
              <a:t>  </a:t>
            </a:r>
            <a:r>
              <a:rPr lang="zh-TW" altLang="en-US"/>
              <a:t>願意響應器官捐贈</a:t>
            </a:r>
            <a:endParaRPr lang="en-US" altLang="zh-TW"/>
          </a:p>
          <a:p>
            <a:pPr>
              <a:lnSpc>
                <a:spcPct val="120000"/>
              </a:lnSpc>
            </a:pPr>
            <a:r>
              <a:rPr lang="zh-TW" altLang="en-US"/>
              <a:t>讓器官來源能夠自給自足</a:t>
            </a:r>
            <a:endParaRPr lang="en-US" altLang="zh-TW"/>
          </a:p>
          <a:p>
            <a:pPr>
              <a:lnSpc>
                <a:spcPct val="120000"/>
              </a:lnSpc>
            </a:pPr>
            <a:r>
              <a:rPr lang="zh-TW" altLang="en-US"/>
              <a:t>也能讓國民體會這樣一種善與愛的循環正是國家社會進步的動力</a:t>
            </a:r>
            <a:endParaRPr lang="en-US" altLang="zh-TW"/>
          </a:p>
          <a:p>
            <a:pPr>
              <a:lnSpc>
                <a:spcPct val="120000"/>
              </a:lnSpc>
            </a:pPr>
            <a:endParaRPr lang="en-US" altLang="zh-TW"/>
          </a:p>
          <a:p>
            <a:pPr>
              <a:lnSpc>
                <a:spcPct val="120000"/>
              </a:lnSpc>
            </a:pPr>
            <a:endParaRPr lang="zh-TW" altLang="en-US"/>
          </a:p>
        </p:txBody>
      </p:sp>
      <p:sp>
        <p:nvSpPr>
          <p:cNvPr id="32771" name="投影片編號版面配置區 3">
            <a:extLst>
              <a:ext uri="{FF2B5EF4-FFF2-40B4-BE49-F238E27FC236}">
                <a16:creationId xmlns:a16="http://schemas.microsoft.com/office/drawing/2014/main" id="{4C1D44C7-9653-4141-A7F1-312AE89D3D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fld id="{9FE4F06A-C82B-884C-B258-0210A2276FAC}" type="slidenum">
              <a:rPr lang="en-US" altLang="zh-TW" sz="1200"/>
              <a:pPr/>
              <a:t>18</a:t>
            </a:fld>
            <a:endParaRPr lang="en-US" altLang="zh-TW" sz="1200"/>
          </a:p>
        </p:txBody>
      </p:sp>
    </p:spTree>
    <p:extLst>
      <p:ext uri="{BB962C8B-B14F-4D97-AF65-F5344CB8AC3E}">
        <p14:creationId xmlns:p14="http://schemas.microsoft.com/office/powerpoint/2010/main" val="1287436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4690" name="備忘稿版面配置區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kumimoji="0" lang="en-US" altLang="zh-TW" sz="1800">
                <a:latin typeface="Calibri" charset="0"/>
                <a:ea typeface="新細明體" charset="0"/>
              </a:rPr>
              <a:t>Now</a:t>
            </a:r>
            <a:r>
              <a:rPr kumimoji="0" lang="zh-TW" altLang="en-US" sz="1800">
                <a:latin typeface="Calibri" charset="0"/>
                <a:ea typeface="新細明體" charset="0"/>
              </a:rPr>
              <a:t> </a:t>
            </a:r>
            <a:r>
              <a:rPr kumimoji="0" lang="en-US" altLang="zh-TW" sz="1800">
                <a:latin typeface="Calibri" charset="0"/>
                <a:ea typeface="新細明體" charset="0"/>
              </a:rPr>
              <a:t>four</a:t>
            </a:r>
            <a:r>
              <a:rPr kumimoji="0" lang="zh-TW" altLang="en-US" sz="1800">
                <a:latin typeface="Calibri" charset="0"/>
                <a:ea typeface="新細明體" charset="0"/>
              </a:rPr>
              <a:t> </a:t>
            </a:r>
            <a:r>
              <a:rPr kumimoji="0" lang="en-US" altLang="zh-TW" sz="1800">
                <a:latin typeface="Calibri" charset="0"/>
                <a:ea typeface="新細明體" charset="0"/>
              </a:rPr>
              <a:t>OPOs</a:t>
            </a:r>
            <a:r>
              <a:rPr kumimoji="0" lang="zh-TW" altLang="en-US" sz="1800">
                <a:latin typeface="Calibri" charset="0"/>
                <a:ea typeface="新細明體" charset="0"/>
              </a:rPr>
              <a:t> </a:t>
            </a:r>
            <a:r>
              <a:rPr kumimoji="0" lang="en-US" altLang="zh-TW" sz="1800">
                <a:latin typeface="Calibri" charset="0"/>
                <a:ea typeface="新細明體" charset="0"/>
              </a:rPr>
              <a:t>regarding</a:t>
            </a:r>
            <a:r>
              <a:rPr kumimoji="0" lang="zh-TW" altLang="en-US" sz="1800">
                <a:latin typeface="Calibri" charset="0"/>
                <a:ea typeface="新細明體" charset="0"/>
              </a:rPr>
              <a:t> </a:t>
            </a:r>
            <a:r>
              <a:rPr kumimoji="0" lang="en-US" altLang="zh-TW" sz="1800">
                <a:latin typeface="Calibri" charset="0"/>
                <a:ea typeface="新細明體" charset="0"/>
              </a:rPr>
              <a:t>to</a:t>
            </a:r>
            <a:r>
              <a:rPr kumimoji="0" lang="zh-TW" altLang="en-US" sz="1800">
                <a:latin typeface="Calibri" charset="0"/>
                <a:ea typeface="新細明體" charset="0"/>
              </a:rPr>
              <a:t> </a:t>
            </a:r>
            <a:r>
              <a:rPr kumimoji="0" lang="en-US" altLang="zh-TW" sz="1800">
                <a:latin typeface="Calibri" charset="0"/>
                <a:ea typeface="新細明體" charset="0"/>
              </a:rPr>
              <a:t>their</a:t>
            </a:r>
            <a:r>
              <a:rPr kumimoji="0" lang="zh-TW" altLang="en-US" sz="1800">
                <a:latin typeface="Calibri" charset="0"/>
                <a:ea typeface="新細明體" charset="0"/>
              </a:rPr>
              <a:t> </a:t>
            </a:r>
            <a:r>
              <a:rPr kumimoji="0" lang="en-US" altLang="zh-TW" sz="1800">
                <a:latin typeface="Calibri" charset="0"/>
                <a:ea typeface="新細明體" charset="0"/>
              </a:rPr>
              <a:t>geographic</a:t>
            </a:r>
            <a:r>
              <a:rPr kumimoji="0" lang="zh-TW" altLang="en-US" sz="1800">
                <a:latin typeface="Calibri" charset="0"/>
                <a:ea typeface="新細明體" charset="0"/>
              </a:rPr>
              <a:t> </a:t>
            </a:r>
            <a:r>
              <a:rPr kumimoji="0" lang="en-US" altLang="zh-TW" sz="1800">
                <a:latin typeface="Calibri" charset="0"/>
                <a:ea typeface="新細明體" charset="0"/>
              </a:rPr>
              <a:t>distribution</a:t>
            </a:r>
            <a:r>
              <a:rPr kumimoji="0" lang="zh-TW" altLang="en-US" sz="1800">
                <a:latin typeface="Calibri" charset="0"/>
                <a:ea typeface="新細明體" charset="0"/>
              </a:rPr>
              <a:t> </a:t>
            </a:r>
            <a:r>
              <a:rPr kumimoji="0" lang="en-US" altLang="zh-TW" sz="1800">
                <a:latin typeface="Calibri" charset="0"/>
                <a:ea typeface="新細明體" charset="0"/>
              </a:rPr>
              <a:t>were</a:t>
            </a:r>
            <a:r>
              <a:rPr kumimoji="0" lang="zh-TW" altLang="en-US" sz="1800">
                <a:latin typeface="Calibri" charset="0"/>
                <a:ea typeface="新細明體" charset="0"/>
              </a:rPr>
              <a:t> </a:t>
            </a:r>
            <a:r>
              <a:rPr lang="en-US" altLang="zh-TW" sz="1800">
                <a:latin typeface="Calibri" charset="0"/>
                <a:ea typeface="新細明體" charset="0"/>
              </a:rPr>
              <a:t>contrasted</a:t>
            </a:r>
            <a:r>
              <a:rPr lang="zh-TW" altLang="en-US" sz="1800">
                <a:latin typeface="Calibri" charset="0"/>
                <a:ea typeface="新細明體" charset="0"/>
              </a:rPr>
              <a:t> </a:t>
            </a:r>
            <a:r>
              <a:rPr lang="en-US" altLang="zh-TW" sz="1800">
                <a:latin typeface="Calibri" charset="0"/>
                <a:ea typeface="新細明體" charset="0"/>
              </a:rPr>
              <a:t>by</a:t>
            </a:r>
            <a:r>
              <a:rPr lang="zh-TW" altLang="en-US" sz="1800">
                <a:latin typeface="Calibri" charset="0"/>
                <a:ea typeface="新細明體" charset="0"/>
              </a:rPr>
              <a:t> </a:t>
            </a:r>
            <a:r>
              <a:rPr lang="en-US" altLang="zh-TW" sz="1800">
                <a:latin typeface="Calibri" charset="0"/>
                <a:ea typeface="新細明體" charset="0"/>
              </a:rPr>
              <a:t>TORSC. The</a:t>
            </a:r>
            <a:r>
              <a:rPr lang="zh-TW" altLang="en-US" sz="1800">
                <a:latin typeface="Calibri" charset="0"/>
                <a:ea typeface="新細明體" charset="0"/>
              </a:rPr>
              <a:t> </a:t>
            </a:r>
            <a:r>
              <a:rPr lang="en-US" altLang="zh-TW" sz="1800">
                <a:latin typeface="Calibri" charset="0"/>
                <a:ea typeface="新細明體" charset="0"/>
              </a:rPr>
              <a:t>major</a:t>
            </a:r>
            <a:r>
              <a:rPr lang="zh-TW" altLang="en-US" sz="1800">
                <a:latin typeface="Calibri" charset="0"/>
                <a:ea typeface="新細明體" charset="0"/>
              </a:rPr>
              <a:t> </a:t>
            </a:r>
            <a:r>
              <a:rPr lang="en-US" altLang="zh-TW" sz="1800">
                <a:latin typeface="Calibri" charset="0"/>
                <a:ea typeface="新細明體" charset="0"/>
              </a:rPr>
              <a:t>hospitals</a:t>
            </a:r>
            <a:r>
              <a:rPr lang="zh-TW" altLang="en-US" sz="1800">
                <a:latin typeface="Calibri" charset="0"/>
                <a:ea typeface="新細明體" charset="0"/>
              </a:rPr>
              <a:t> </a:t>
            </a:r>
            <a:r>
              <a:rPr lang="en-US" altLang="zh-TW" sz="1800">
                <a:latin typeface="Calibri" charset="0"/>
                <a:ea typeface="新細明體" charset="0"/>
              </a:rPr>
              <a:t>in</a:t>
            </a:r>
            <a:r>
              <a:rPr lang="zh-TW" altLang="en-US" sz="1800">
                <a:latin typeface="Calibri" charset="0"/>
                <a:ea typeface="新細明體" charset="0"/>
              </a:rPr>
              <a:t> </a:t>
            </a:r>
            <a:r>
              <a:rPr lang="en-US" altLang="zh-TW" sz="1800">
                <a:latin typeface="Calibri" charset="0"/>
                <a:ea typeface="新細明體" charset="0"/>
              </a:rPr>
              <a:t>each</a:t>
            </a:r>
            <a:r>
              <a:rPr lang="zh-TW" altLang="en-US" sz="1800">
                <a:latin typeface="Calibri" charset="0"/>
                <a:ea typeface="新細明體" charset="0"/>
              </a:rPr>
              <a:t> </a:t>
            </a:r>
            <a:r>
              <a:rPr lang="en-US" altLang="zh-TW" sz="1800">
                <a:latin typeface="Calibri" charset="0"/>
                <a:ea typeface="新細明體" charset="0"/>
              </a:rPr>
              <a:t>region</a:t>
            </a:r>
            <a:r>
              <a:rPr lang="zh-TW" altLang="en-US" sz="1800">
                <a:latin typeface="Calibri" charset="0"/>
                <a:ea typeface="新細明體" charset="0"/>
              </a:rPr>
              <a:t> </a:t>
            </a:r>
            <a:r>
              <a:rPr lang="en-US" altLang="zh-TW" sz="1800">
                <a:latin typeface="Calibri" charset="0"/>
                <a:ea typeface="新細明體" charset="0"/>
              </a:rPr>
              <a:t>should</a:t>
            </a:r>
            <a:r>
              <a:rPr lang="zh-TW" altLang="en-US" sz="1800">
                <a:latin typeface="Calibri" charset="0"/>
                <a:ea typeface="新細明體" charset="0"/>
              </a:rPr>
              <a:t> </a:t>
            </a:r>
            <a:r>
              <a:rPr lang="en-US" altLang="zh-TW" sz="1800">
                <a:latin typeface="Calibri" charset="0"/>
                <a:ea typeface="新細明體" charset="0"/>
              </a:rPr>
              <a:t>cooperative</a:t>
            </a:r>
            <a:r>
              <a:rPr lang="zh-TW" altLang="en-US" sz="1800">
                <a:latin typeface="Calibri" charset="0"/>
                <a:ea typeface="新細明體" charset="0"/>
              </a:rPr>
              <a:t> </a:t>
            </a:r>
            <a:r>
              <a:rPr lang="en-US" altLang="zh-TW" sz="1800">
                <a:latin typeface="Calibri" charset="0"/>
                <a:ea typeface="新細明體" charset="0"/>
              </a:rPr>
              <a:t>to</a:t>
            </a:r>
            <a:r>
              <a:rPr lang="zh-TW" altLang="en-US" sz="1800">
                <a:latin typeface="Calibri" charset="0"/>
                <a:ea typeface="新細明體" charset="0"/>
              </a:rPr>
              <a:t> </a:t>
            </a:r>
            <a:r>
              <a:rPr lang="en-US" altLang="zh-TW" sz="1800">
                <a:latin typeface="Calibri" charset="0"/>
                <a:ea typeface="新細明體" charset="0"/>
              </a:rPr>
              <a:t>the</a:t>
            </a:r>
            <a:r>
              <a:rPr lang="zh-TW" altLang="en-US" sz="1800">
                <a:latin typeface="Calibri" charset="0"/>
                <a:ea typeface="新細明體" charset="0"/>
              </a:rPr>
              <a:t> </a:t>
            </a:r>
            <a:r>
              <a:rPr lang="en-US" altLang="zh-TW" sz="1800">
                <a:latin typeface="Calibri" charset="0"/>
                <a:ea typeface="新細明體" charset="0"/>
              </a:rPr>
              <a:t>OPO</a:t>
            </a:r>
            <a:r>
              <a:rPr lang="zh-TW" altLang="en-US" sz="1800">
                <a:latin typeface="Calibri" charset="0"/>
                <a:ea typeface="新細明體" charset="0"/>
              </a:rPr>
              <a:t> </a:t>
            </a:r>
            <a:r>
              <a:rPr lang="en-US" altLang="zh-TW" sz="1800">
                <a:latin typeface="Calibri" charset="0"/>
                <a:ea typeface="新細明體" charset="0"/>
              </a:rPr>
              <a:t>to</a:t>
            </a:r>
            <a:r>
              <a:rPr lang="zh-TW" altLang="en-US" sz="1800">
                <a:latin typeface="Calibri" charset="0"/>
                <a:ea typeface="新細明體" charset="0"/>
              </a:rPr>
              <a:t> </a:t>
            </a:r>
            <a:r>
              <a:rPr lang="en-US" altLang="zh-TW" sz="1800">
                <a:latin typeface="Calibri" charset="0"/>
                <a:ea typeface="新細明體" charset="0"/>
              </a:rPr>
              <a:t>promote</a:t>
            </a:r>
            <a:r>
              <a:rPr lang="zh-TW" altLang="en-US" sz="1800">
                <a:latin typeface="Calibri" charset="0"/>
                <a:ea typeface="新細明體" charset="0"/>
              </a:rPr>
              <a:t> </a:t>
            </a:r>
            <a:r>
              <a:rPr lang="en-US" altLang="zh-TW" sz="1800">
                <a:latin typeface="Calibri" charset="0"/>
                <a:ea typeface="新細明體" charset="0"/>
              </a:rPr>
              <a:t>organ</a:t>
            </a:r>
            <a:r>
              <a:rPr lang="zh-TW" altLang="en-US" sz="1800">
                <a:latin typeface="Calibri" charset="0"/>
                <a:ea typeface="新細明體" charset="0"/>
              </a:rPr>
              <a:t>  </a:t>
            </a:r>
            <a:r>
              <a:rPr lang="en-US" altLang="zh-TW" sz="1800">
                <a:latin typeface="Calibri" charset="0"/>
                <a:ea typeface="新細明體" charset="0"/>
              </a:rPr>
              <a:t>donation</a:t>
            </a:r>
            <a:r>
              <a:rPr lang="zh-TW" altLang="en-US" sz="1800">
                <a:latin typeface="Calibri" charset="0"/>
                <a:ea typeface="新細明體" charset="0"/>
              </a:rPr>
              <a:t>. </a:t>
            </a:r>
            <a:r>
              <a:rPr lang="en-US" altLang="zh-TW" sz="1800">
                <a:latin typeface="Calibri" charset="0"/>
                <a:ea typeface="新細明體" charset="0"/>
              </a:rPr>
              <a:t>The</a:t>
            </a:r>
            <a:r>
              <a:rPr lang="zh-TW" altLang="en-US" sz="1800">
                <a:latin typeface="Calibri" charset="0"/>
                <a:ea typeface="新細明體" charset="0"/>
              </a:rPr>
              <a:t> </a:t>
            </a:r>
            <a:r>
              <a:rPr lang="en-US" altLang="zh-TW" sz="1800">
                <a:latin typeface="Calibri" charset="0"/>
                <a:ea typeface="新細明體" charset="0"/>
              </a:rPr>
              <a:t>OPO</a:t>
            </a:r>
            <a:r>
              <a:rPr lang="zh-TW" altLang="en-US" sz="1800">
                <a:latin typeface="Calibri" charset="0"/>
                <a:ea typeface="新細明體" charset="0"/>
              </a:rPr>
              <a:t> </a:t>
            </a:r>
            <a:r>
              <a:rPr lang="en-US" altLang="zh-TW" sz="1800">
                <a:latin typeface="Calibri" charset="0"/>
                <a:ea typeface="新細明體" charset="0"/>
              </a:rPr>
              <a:t>should</a:t>
            </a:r>
            <a:r>
              <a:rPr lang="zh-TW" altLang="en-US" sz="1800">
                <a:latin typeface="Calibri" charset="0"/>
                <a:ea typeface="新細明體" charset="0"/>
              </a:rPr>
              <a:t> </a:t>
            </a:r>
            <a:r>
              <a:rPr lang="en-US" altLang="zh-TW" sz="1800">
                <a:latin typeface="Calibri" charset="0"/>
                <a:ea typeface="新細明體" charset="0"/>
              </a:rPr>
              <a:t>arrange</a:t>
            </a:r>
            <a:r>
              <a:rPr lang="zh-TW" altLang="en-US" sz="1800">
                <a:latin typeface="Calibri" charset="0"/>
                <a:ea typeface="新細明體" charset="0"/>
              </a:rPr>
              <a:t> </a:t>
            </a:r>
            <a:r>
              <a:rPr lang="en-US" altLang="zh-TW" sz="1800">
                <a:latin typeface="Calibri" charset="0"/>
                <a:ea typeface="新細明體" charset="0"/>
              </a:rPr>
              <a:t>the</a:t>
            </a:r>
            <a:r>
              <a:rPr lang="zh-TW" altLang="en-US" sz="1800">
                <a:latin typeface="Calibri" charset="0"/>
                <a:ea typeface="新細明體" charset="0"/>
              </a:rPr>
              <a:t> </a:t>
            </a:r>
            <a:r>
              <a:rPr lang="en-US" altLang="zh-TW" sz="1800">
                <a:latin typeface="Calibri" charset="0"/>
                <a:ea typeface="新細明體" charset="0"/>
              </a:rPr>
              <a:t>educational</a:t>
            </a:r>
            <a:r>
              <a:rPr lang="zh-TW" altLang="en-US" sz="1800">
                <a:latin typeface="Calibri" charset="0"/>
                <a:ea typeface="新細明體" charset="0"/>
              </a:rPr>
              <a:t> </a:t>
            </a:r>
            <a:r>
              <a:rPr lang="en-US" altLang="zh-TW" sz="1800">
                <a:latin typeface="Calibri" charset="0"/>
                <a:ea typeface="新細明體" charset="0"/>
              </a:rPr>
              <a:t>activities</a:t>
            </a:r>
            <a:r>
              <a:rPr lang="zh-TW" altLang="en-US" sz="1800">
                <a:latin typeface="Calibri" charset="0"/>
                <a:ea typeface="新細明體" charset="0"/>
              </a:rPr>
              <a:t> </a:t>
            </a:r>
            <a:r>
              <a:rPr lang="en-US" altLang="zh-TW" sz="1800">
                <a:latin typeface="Calibri" charset="0"/>
                <a:ea typeface="新細明體" charset="0"/>
              </a:rPr>
              <a:t>in</a:t>
            </a:r>
            <a:r>
              <a:rPr lang="zh-TW" altLang="en-US" sz="1800">
                <a:latin typeface="Calibri" charset="0"/>
                <a:ea typeface="新細明體" charset="0"/>
              </a:rPr>
              <a:t> </a:t>
            </a:r>
            <a:r>
              <a:rPr lang="en-US" altLang="zh-TW" sz="1800">
                <a:latin typeface="Calibri" charset="0"/>
                <a:ea typeface="新細明體" charset="0"/>
              </a:rPr>
              <a:t>issue</a:t>
            </a:r>
            <a:r>
              <a:rPr lang="zh-TW" altLang="en-US" sz="1800">
                <a:latin typeface="Calibri" charset="0"/>
                <a:ea typeface="新細明體" charset="0"/>
              </a:rPr>
              <a:t> </a:t>
            </a:r>
            <a:r>
              <a:rPr lang="en-US" altLang="zh-TW" sz="1800">
                <a:latin typeface="Calibri" charset="0"/>
                <a:ea typeface="新細明體" charset="0"/>
              </a:rPr>
              <a:t>of</a:t>
            </a:r>
            <a:r>
              <a:rPr lang="zh-TW" altLang="en-US" sz="1800">
                <a:latin typeface="Calibri" charset="0"/>
                <a:ea typeface="新細明體" charset="0"/>
              </a:rPr>
              <a:t> </a:t>
            </a:r>
            <a:r>
              <a:rPr lang="en-US" altLang="zh-TW" sz="1800">
                <a:latin typeface="Calibri" charset="0"/>
                <a:ea typeface="新細明體" charset="0"/>
              </a:rPr>
              <a:t>organ</a:t>
            </a:r>
            <a:r>
              <a:rPr lang="zh-TW" altLang="en-US" sz="1800">
                <a:latin typeface="Calibri" charset="0"/>
                <a:ea typeface="新細明體" charset="0"/>
              </a:rPr>
              <a:t> </a:t>
            </a:r>
            <a:r>
              <a:rPr lang="en-US" altLang="zh-TW" sz="1800">
                <a:latin typeface="Calibri" charset="0"/>
                <a:ea typeface="新細明體" charset="0"/>
              </a:rPr>
              <a:t>donation</a:t>
            </a:r>
            <a:r>
              <a:rPr lang="zh-TW" altLang="en-US" sz="1800">
                <a:latin typeface="Calibri" charset="0"/>
                <a:ea typeface="新細明體" charset="0"/>
              </a:rPr>
              <a:t> </a:t>
            </a:r>
            <a:r>
              <a:rPr lang="en-US" altLang="zh-TW" sz="1800">
                <a:latin typeface="Calibri" charset="0"/>
                <a:ea typeface="新細明體" charset="0"/>
              </a:rPr>
              <a:t>and</a:t>
            </a:r>
            <a:r>
              <a:rPr lang="zh-TW" altLang="en-US" sz="1800">
                <a:latin typeface="Calibri" charset="0"/>
                <a:ea typeface="新細明體" charset="0"/>
              </a:rPr>
              <a:t> </a:t>
            </a:r>
            <a:r>
              <a:rPr lang="en-US" altLang="zh-TW" sz="1800">
                <a:latin typeface="Calibri" charset="0"/>
                <a:ea typeface="新細明體" charset="0"/>
              </a:rPr>
              <a:t>transplantation</a:t>
            </a:r>
            <a:r>
              <a:rPr lang="zh-TW" altLang="en-US" sz="1800">
                <a:latin typeface="Calibri" charset="0"/>
                <a:ea typeface="新細明體" charset="0"/>
              </a:rPr>
              <a:t> </a:t>
            </a:r>
            <a:r>
              <a:rPr lang="en-US" altLang="zh-TW" sz="1800">
                <a:latin typeface="Calibri" charset="0"/>
                <a:ea typeface="新細明體" charset="0"/>
              </a:rPr>
              <a:t>to</a:t>
            </a:r>
            <a:r>
              <a:rPr lang="zh-TW" altLang="en-US" sz="1800">
                <a:latin typeface="Calibri" charset="0"/>
                <a:ea typeface="新細明體" charset="0"/>
              </a:rPr>
              <a:t> </a:t>
            </a:r>
            <a:r>
              <a:rPr lang="en-US" altLang="zh-TW" sz="1800">
                <a:latin typeface="Calibri" charset="0"/>
                <a:ea typeface="新細明體" charset="0"/>
              </a:rPr>
              <a:t>the</a:t>
            </a:r>
            <a:r>
              <a:rPr lang="zh-TW" altLang="en-US" sz="1800">
                <a:latin typeface="Calibri" charset="0"/>
                <a:ea typeface="新細明體" charset="0"/>
              </a:rPr>
              <a:t> </a:t>
            </a:r>
            <a:r>
              <a:rPr lang="en-US" altLang="zh-TW" sz="1800">
                <a:latin typeface="Calibri" charset="0"/>
                <a:ea typeface="新細明體" charset="0"/>
              </a:rPr>
              <a:t>related</a:t>
            </a:r>
            <a:r>
              <a:rPr lang="zh-TW" altLang="en-US" sz="1800">
                <a:latin typeface="Calibri" charset="0"/>
                <a:ea typeface="新細明體" charset="0"/>
              </a:rPr>
              <a:t> </a:t>
            </a:r>
            <a:r>
              <a:rPr lang="en-US" altLang="zh-TW" sz="1800">
                <a:latin typeface="Calibri" charset="0"/>
                <a:ea typeface="新細明體" charset="0"/>
              </a:rPr>
              <a:t>hospitals.</a:t>
            </a:r>
            <a:r>
              <a:rPr lang="zh-TW" altLang="en-US" sz="1800">
                <a:latin typeface="Calibri" charset="0"/>
                <a:ea typeface="新細明體" charset="0"/>
              </a:rPr>
              <a:t>     </a:t>
            </a:r>
            <a:endParaRPr kumimoji="0" lang="zh-TW" altLang="en-US" sz="1800">
              <a:latin typeface="Calibri" charset="0"/>
              <a:ea typeface="新細明體" charset="0"/>
            </a:endParaRPr>
          </a:p>
        </p:txBody>
      </p:sp>
      <p:sp>
        <p:nvSpPr>
          <p:cNvPr id="114691" name="投影片編號版面配置區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Arial" charset="0"/>
                <a:ea typeface="新細明體" charset="0"/>
                <a:cs typeface="新細明體" charset="0"/>
              </a:defRPr>
            </a:lvl1pPr>
            <a:lvl2pPr marL="742950" indent="-285750">
              <a:defRPr kumimoji="1" sz="2400">
                <a:solidFill>
                  <a:schemeClr val="tx1"/>
                </a:solidFill>
                <a:latin typeface="Arial" charset="0"/>
                <a:ea typeface="新細明體" charset="0"/>
              </a:defRPr>
            </a:lvl2pPr>
            <a:lvl3pPr marL="1143000" indent="-228600">
              <a:defRPr kumimoji="1" sz="2400">
                <a:solidFill>
                  <a:schemeClr val="tx1"/>
                </a:solidFill>
                <a:latin typeface="Arial" charset="0"/>
                <a:ea typeface="新細明體" charset="0"/>
              </a:defRPr>
            </a:lvl3pPr>
            <a:lvl4pPr marL="1600200" indent="-228600">
              <a:defRPr kumimoji="1" sz="2400">
                <a:solidFill>
                  <a:schemeClr val="tx1"/>
                </a:solidFill>
                <a:latin typeface="Arial" charset="0"/>
                <a:ea typeface="新細明體" charset="0"/>
              </a:defRPr>
            </a:lvl4pPr>
            <a:lvl5pPr marL="2057400" indent="-228600">
              <a:defRPr kumimoji="1" sz="2400">
                <a:solidFill>
                  <a:schemeClr val="tx1"/>
                </a:solidFill>
                <a:latin typeface="Arial" charset="0"/>
                <a:ea typeface="新細明體" charset="0"/>
              </a:defRPr>
            </a:lvl5pPr>
            <a:lvl6pPr marL="2514600" indent="-228600" fontAlgn="base">
              <a:spcBef>
                <a:spcPct val="0"/>
              </a:spcBef>
              <a:spcAft>
                <a:spcPct val="0"/>
              </a:spcAft>
              <a:defRPr kumimoji="1" sz="2400">
                <a:solidFill>
                  <a:schemeClr val="tx1"/>
                </a:solidFill>
                <a:latin typeface="Arial" charset="0"/>
                <a:ea typeface="新細明體" charset="0"/>
              </a:defRPr>
            </a:lvl6pPr>
            <a:lvl7pPr marL="2971800" indent="-228600" fontAlgn="base">
              <a:spcBef>
                <a:spcPct val="0"/>
              </a:spcBef>
              <a:spcAft>
                <a:spcPct val="0"/>
              </a:spcAft>
              <a:defRPr kumimoji="1" sz="2400">
                <a:solidFill>
                  <a:schemeClr val="tx1"/>
                </a:solidFill>
                <a:latin typeface="Arial" charset="0"/>
                <a:ea typeface="新細明體" charset="0"/>
              </a:defRPr>
            </a:lvl7pPr>
            <a:lvl8pPr marL="3429000" indent="-228600" fontAlgn="base">
              <a:spcBef>
                <a:spcPct val="0"/>
              </a:spcBef>
              <a:spcAft>
                <a:spcPct val="0"/>
              </a:spcAft>
              <a:defRPr kumimoji="1" sz="2400">
                <a:solidFill>
                  <a:schemeClr val="tx1"/>
                </a:solidFill>
                <a:latin typeface="Arial" charset="0"/>
                <a:ea typeface="新細明體" charset="0"/>
              </a:defRPr>
            </a:lvl8pPr>
            <a:lvl9pPr marL="3886200" indent="-228600" fontAlgn="base">
              <a:spcBef>
                <a:spcPct val="0"/>
              </a:spcBef>
              <a:spcAft>
                <a:spcPct val="0"/>
              </a:spcAft>
              <a:defRPr kumimoji="1" sz="2400">
                <a:solidFill>
                  <a:schemeClr val="tx1"/>
                </a:solidFill>
                <a:latin typeface="Arial" charset="0"/>
                <a:ea typeface="新細明體" charset="0"/>
              </a:defRPr>
            </a:lvl9pPr>
          </a:lstStyle>
          <a:p>
            <a:fld id="{381370C0-0CC0-C14F-93E7-D2B15D1E3E70}" type="slidenum">
              <a:rPr kumimoji="0" lang="zh-TW" altLang="en-US" sz="1200">
                <a:latin typeface="Calibri" charset="0"/>
              </a:rPr>
              <a:pPr/>
              <a:t>20</a:t>
            </a:fld>
            <a:endParaRPr kumimoji="0" lang="zh-TW" altLang="en-US" sz="1200">
              <a:latin typeface="Calibri" charset="0"/>
            </a:endParaRPr>
          </a:p>
        </p:txBody>
      </p:sp>
    </p:spTree>
    <p:extLst>
      <p:ext uri="{BB962C8B-B14F-4D97-AF65-F5344CB8AC3E}">
        <p14:creationId xmlns:p14="http://schemas.microsoft.com/office/powerpoint/2010/main" val="274554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實習醫學生，確認是否包括牙醫？ </a:t>
            </a:r>
          </a:p>
        </p:txBody>
      </p:sp>
      <p:sp>
        <p:nvSpPr>
          <p:cNvPr id="4" name="投影片編號版面配置區 3"/>
          <p:cNvSpPr>
            <a:spLocks noGrp="1"/>
          </p:cNvSpPr>
          <p:nvPr>
            <p:ph type="sldNum" sz="quarter" idx="5"/>
          </p:nvPr>
        </p:nvSpPr>
        <p:spPr/>
        <p:txBody>
          <a:bodyPr/>
          <a:lstStyle/>
          <a:p>
            <a:fld id="{C0CDADF5-BFBE-444B-9BF1-91CF47542819}" type="slidenum">
              <a:rPr lang="zh-TW" altLang="en-US" smtClean="0"/>
              <a:t>6</a:t>
            </a:fld>
            <a:endParaRPr lang="zh-TW" altLang="en-US"/>
          </a:p>
        </p:txBody>
      </p:sp>
    </p:spTree>
    <p:extLst>
      <p:ext uri="{BB962C8B-B14F-4D97-AF65-F5344CB8AC3E}">
        <p14:creationId xmlns:p14="http://schemas.microsoft.com/office/powerpoint/2010/main" val="162221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0CDADF5-BFBE-444B-9BF1-91CF47542819}" type="slidenum">
              <a:rPr lang="zh-TW" altLang="en-US" smtClean="0"/>
              <a:t>7</a:t>
            </a:fld>
            <a:endParaRPr lang="zh-TW" altLang="en-US"/>
          </a:p>
        </p:txBody>
      </p:sp>
    </p:spTree>
    <p:extLst>
      <p:ext uri="{BB962C8B-B14F-4D97-AF65-F5344CB8AC3E}">
        <p14:creationId xmlns:p14="http://schemas.microsoft.com/office/powerpoint/2010/main" val="1559308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0CDADF5-BFBE-444B-9BF1-91CF47542819}" type="slidenum">
              <a:rPr lang="zh-TW" altLang="en-US" smtClean="0"/>
              <a:t>8</a:t>
            </a:fld>
            <a:endParaRPr lang="zh-TW" altLang="en-US"/>
          </a:p>
        </p:txBody>
      </p:sp>
    </p:spTree>
    <p:extLst>
      <p:ext uri="{BB962C8B-B14F-4D97-AF65-F5344CB8AC3E}">
        <p14:creationId xmlns:p14="http://schemas.microsoft.com/office/powerpoint/2010/main" val="253362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kumimoji="1" lang="en-US" altLang="zh-TW" sz="1800" dirty="0"/>
              <a:t>In</a:t>
            </a:r>
            <a:r>
              <a:rPr kumimoji="1" lang="zh-TW" altLang="en-US" sz="1800" dirty="0"/>
              <a:t> </a:t>
            </a:r>
            <a:r>
              <a:rPr kumimoji="1" lang="en-US" altLang="zh-TW" sz="1800" dirty="0"/>
              <a:t>1968,</a:t>
            </a:r>
            <a:r>
              <a:rPr kumimoji="1" lang="zh-TW" altLang="en-US" sz="1800" dirty="0"/>
              <a:t> </a:t>
            </a:r>
            <a:r>
              <a:rPr kumimoji="1" lang="en-US" altLang="zh-TW" sz="1800" dirty="0"/>
              <a:t>Professor</a:t>
            </a:r>
            <a:r>
              <a:rPr kumimoji="1" lang="zh-TW" altLang="en-US" sz="1800" dirty="0"/>
              <a:t> </a:t>
            </a:r>
            <a:r>
              <a:rPr kumimoji="1" lang="en-US" altLang="zh-TW" sz="1800" dirty="0"/>
              <a:t>Chung-Jen</a:t>
            </a:r>
            <a:r>
              <a:rPr kumimoji="1" lang="zh-TW" altLang="en-US" sz="1800" dirty="0"/>
              <a:t> </a:t>
            </a:r>
            <a:r>
              <a:rPr kumimoji="1" lang="en-US" altLang="zh-TW" sz="1800" dirty="0"/>
              <a:t>Lee</a:t>
            </a:r>
            <a:r>
              <a:rPr kumimoji="1" lang="zh-TW" altLang="en-US" sz="1800" dirty="0"/>
              <a:t> </a:t>
            </a:r>
            <a:r>
              <a:rPr kumimoji="1" lang="en-US" altLang="zh-TW" sz="1800" dirty="0" err="1"/>
              <a:t>perforemed</a:t>
            </a:r>
            <a:r>
              <a:rPr kumimoji="1" lang="zh-TW" altLang="en-US" sz="1800" dirty="0"/>
              <a:t> </a:t>
            </a:r>
            <a:r>
              <a:rPr kumimoji="1" lang="en-US" altLang="zh-TW" sz="1800" dirty="0"/>
              <a:t>the</a:t>
            </a:r>
            <a:r>
              <a:rPr kumimoji="1" lang="zh-TW" altLang="en-US" sz="1800" dirty="0"/>
              <a:t> </a:t>
            </a:r>
            <a:r>
              <a:rPr kumimoji="1" lang="en-US" altLang="zh-TW" sz="1800" dirty="0"/>
              <a:t>first</a:t>
            </a:r>
            <a:r>
              <a:rPr kumimoji="1" lang="zh-TW" altLang="en-US" sz="1800" dirty="0"/>
              <a:t> </a:t>
            </a:r>
            <a:r>
              <a:rPr kumimoji="1" lang="en-US" altLang="zh-TW" sz="1800" dirty="0"/>
              <a:t>kidney</a:t>
            </a:r>
            <a:r>
              <a:rPr kumimoji="1" lang="zh-TW" altLang="en-US" sz="1800" dirty="0"/>
              <a:t> </a:t>
            </a:r>
            <a:r>
              <a:rPr kumimoji="1" lang="en-US" altLang="zh-TW" sz="1800" dirty="0"/>
              <a:t>transplantation</a:t>
            </a:r>
            <a:r>
              <a:rPr kumimoji="1" lang="zh-TW" altLang="en-US" sz="1800" dirty="0"/>
              <a:t> </a:t>
            </a:r>
            <a:r>
              <a:rPr kumimoji="1" lang="en-US" altLang="zh-TW" sz="1800" dirty="0"/>
              <a:t>in</a:t>
            </a:r>
            <a:r>
              <a:rPr kumimoji="1" lang="zh-TW" altLang="en-US" sz="1800" dirty="0"/>
              <a:t> </a:t>
            </a:r>
            <a:r>
              <a:rPr kumimoji="1" lang="en-US" altLang="zh-TW" sz="1800" dirty="0"/>
              <a:t>national</a:t>
            </a:r>
            <a:r>
              <a:rPr kumimoji="1" lang="zh-TW" altLang="en-US" sz="1800" dirty="0"/>
              <a:t> </a:t>
            </a:r>
            <a:r>
              <a:rPr kumimoji="1" lang="en-US" altLang="zh-TW" sz="1800" dirty="0"/>
              <a:t>Taiwan</a:t>
            </a:r>
            <a:r>
              <a:rPr kumimoji="1" lang="zh-TW" altLang="en-US" sz="1800" dirty="0"/>
              <a:t> </a:t>
            </a:r>
            <a:r>
              <a:rPr kumimoji="1" lang="en-US" altLang="zh-TW" sz="1800" dirty="0"/>
              <a:t>University</a:t>
            </a:r>
            <a:r>
              <a:rPr kumimoji="1" lang="zh-TW" altLang="en-US" sz="1800" dirty="0"/>
              <a:t> </a:t>
            </a:r>
            <a:r>
              <a:rPr kumimoji="1" lang="en-US" altLang="zh-TW" sz="1800" dirty="0"/>
              <a:t>Hospital</a:t>
            </a:r>
            <a:r>
              <a:rPr kumimoji="1" lang="zh-TW" altLang="en-US" sz="1800" dirty="0"/>
              <a:t> </a:t>
            </a:r>
            <a:r>
              <a:rPr kumimoji="1" lang="en-US" altLang="zh-TW" sz="1800" dirty="0"/>
              <a:t>using</a:t>
            </a:r>
            <a:r>
              <a:rPr kumimoji="1" lang="zh-TW" altLang="en-US" sz="1800" dirty="0"/>
              <a:t> </a:t>
            </a:r>
            <a:r>
              <a:rPr kumimoji="1" lang="en-US" altLang="zh-TW" sz="1800" dirty="0"/>
              <a:t>a</a:t>
            </a:r>
            <a:r>
              <a:rPr kumimoji="1" lang="zh-TW" altLang="en-US" sz="1800" dirty="0"/>
              <a:t> </a:t>
            </a:r>
            <a:r>
              <a:rPr kumimoji="1" lang="en-US" altLang="zh-TW" sz="1800" dirty="0"/>
              <a:t>live</a:t>
            </a:r>
            <a:r>
              <a:rPr kumimoji="1" lang="zh-TW" altLang="en-US" sz="1800" dirty="0"/>
              <a:t> </a:t>
            </a:r>
            <a:r>
              <a:rPr kumimoji="1" lang="en-US" altLang="zh-TW" sz="1800" dirty="0"/>
              <a:t>donor.</a:t>
            </a:r>
            <a:r>
              <a:rPr kumimoji="1" lang="zh-TW" altLang="en-US" sz="1800" dirty="0"/>
              <a:t> </a:t>
            </a:r>
            <a:r>
              <a:rPr kumimoji="1" lang="en-US" altLang="zh-TW" sz="1800" dirty="0"/>
              <a:t>In</a:t>
            </a:r>
            <a:r>
              <a:rPr kumimoji="1" lang="zh-TW" altLang="en-US" sz="1800" dirty="0"/>
              <a:t> </a:t>
            </a:r>
            <a:r>
              <a:rPr kumimoji="1" lang="en-US" altLang="zh-TW" sz="1800" dirty="0"/>
              <a:t>the</a:t>
            </a:r>
            <a:r>
              <a:rPr kumimoji="1" lang="zh-TW" altLang="en-US" sz="1800" dirty="0"/>
              <a:t> </a:t>
            </a:r>
            <a:r>
              <a:rPr kumimoji="1" lang="en-US" altLang="zh-TW" sz="1800" dirty="0"/>
              <a:t>following</a:t>
            </a:r>
            <a:r>
              <a:rPr kumimoji="1" lang="zh-TW" altLang="en-US" sz="1800" dirty="0"/>
              <a:t> </a:t>
            </a:r>
            <a:r>
              <a:rPr kumimoji="1" lang="en-US" altLang="zh-TW" sz="1800" dirty="0"/>
              <a:t>40</a:t>
            </a:r>
            <a:r>
              <a:rPr kumimoji="1" lang="zh-TW" altLang="en-US" sz="1800" dirty="0"/>
              <a:t> </a:t>
            </a:r>
            <a:r>
              <a:rPr kumimoji="1" lang="en-US" altLang="zh-TW" sz="1800" dirty="0"/>
              <a:t>years,</a:t>
            </a:r>
            <a:r>
              <a:rPr kumimoji="1" lang="zh-TW" altLang="en-US" sz="1800" dirty="0"/>
              <a:t> </a:t>
            </a:r>
            <a:r>
              <a:rPr kumimoji="1" lang="en-US" altLang="zh-TW" sz="1800" dirty="0"/>
              <a:t>all</a:t>
            </a:r>
            <a:r>
              <a:rPr kumimoji="1" lang="zh-TW" altLang="en-US" sz="1800" dirty="0"/>
              <a:t> </a:t>
            </a:r>
            <a:r>
              <a:rPr kumimoji="1" lang="en-US" altLang="zh-TW" sz="1800" dirty="0"/>
              <a:t>the</a:t>
            </a:r>
            <a:r>
              <a:rPr kumimoji="1" lang="zh-TW" altLang="en-US" sz="1800" dirty="0"/>
              <a:t> </a:t>
            </a:r>
            <a:r>
              <a:rPr kumimoji="1" lang="en-US" altLang="zh-TW" sz="1800" dirty="0"/>
              <a:t>visceral</a:t>
            </a:r>
            <a:r>
              <a:rPr kumimoji="1" lang="zh-TW" altLang="en-US" sz="1800" dirty="0"/>
              <a:t> </a:t>
            </a:r>
            <a:r>
              <a:rPr kumimoji="1" lang="en-US" altLang="zh-TW" sz="1800" dirty="0"/>
              <a:t>organ</a:t>
            </a:r>
            <a:r>
              <a:rPr kumimoji="1" lang="zh-TW" altLang="en-US" sz="1800" dirty="0"/>
              <a:t> </a:t>
            </a:r>
            <a:r>
              <a:rPr kumimoji="1" lang="en-US" altLang="zh-TW" sz="1800" dirty="0"/>
              <a:t>transplantation</a:t>
            </a:r>
            <a:r>
              <a:rPr kumimoji="1" lang="zh-TW" altLang="en-US" sz="1800" dirty="0"/>
              <a:t> </a:t>
            </a:r>
            <a:r>
              <a:rPr kumimoji="1" lang="en-US" altLang="zh-TW" sz="1800" dirty="0"/>
              <a:t>such</a:t>
            </a:r>
            <a:r>
              <a:rPr kumimoji="1" lang="zh-TW" altLang="en-US" sz="1800" dirty="0"/>
              <a:t> </a:t>
            </a:r>
            <a:r>
              <a:rPr kumimoji="1" lang="en-US" altLang="zh-TW" sz="1800" dirty="0"/>
              <a:t>as</a:t>
            </a:r>
            <a:r>
              <a:rPr kumimoji="1" lang="zh-TW" altLang="en-US" sz="1800" dirty="0"/>
              <a:t> </a:t>
            </a:r>
            <a:r>
              <a:rPr kumimoji="1" lang="en-US" altLang="zh-TW" sz="1800" dirty="0"/>
              <a:t>liver,</a:t>
            </a:r>
            <a:r>
              <a:rPr kumimoji="1" lang="zh-TW" altLang="en-US" sz="1800" dirty="0"/>
              <a:t> </a:t>
            </a:r>
            <a:r>
              <a:rPr kumimoji="1" lang="en-US" altLang="zh-TW" sz="1800" dirty="0"/>
              <a:t>pancreas,</a:t>
            </a:r>
            <a:r>
              <a:rPr kumimoji="1" lang="zh-TW" altLang="en-US" sz="1800" dirty="0"/>
              <a:t> </a:t>
            </a:r>
            <a:r>
              <a:rPr kumimoji="1" lang="en-US" altLang="zh-TW" sz="1800" dirty="0"/>
              <a:t>heart</a:t>
            </a:r>
            <a:r>
              <a:rPr kumimoji="1" lang="zh-TW" altLang="en-US" sz="1800" dirty="0"/>
              <a:t>, </a:t>
            </a:r>
            <a:r>
              <a:rPr kumimoji="1" lang="en-US" altLang="zh-TW" sz="1800" dirty="0"/>
              <a:t>lung</a:t>
            </a:r>
            <a:r>
              <a:rPr kumimoji="1" lang="zh-TW" altLang="en-US" sz="1800" dirty="0"/>
              <a:t> </a:t>
            </a:r>
            <a:r>
              <a:rPr kumimoji="1" lang="en-US" altLang="zh-TW" sz="1800" dirty="0"/>
              <a:t>and</a:t>
            </a:r>
            <a:r>
              <a:rPr kumimoji="1" lang="zh-TW" altLang="en-US" sz="1800" dirty="0"/>
              <a:t> </a:t>
            </a:r>
            <a:r>
              <a:rPr kumimoji="1" lang="en-US" altLang="zh-TW" sz="1800" dirty="0"/>
              <a:t>small</a:t>
            </a:r>
            <a:r>
              <a:rPr kumimoji="1" lang="zh-TW" altLang="en-US" sz="1800" dirty="0"/>
              <a:t> </a:t>
            </a:r>
            <a:r>
              <a:rPr kumimoji="1" lang="en-US" altLang="zh-TW" sz="1800" dirty="0"/>
              <a:t>bowel</a:t>
            </a:r>
            <a:r>
              <a:rPr kumimoji="1" lang="zh-TW" altLang="en-US" sz="1800" dirty="0"/>
              <a:t> </a:t>
            </a:r>
            <a:r>
              <a:rPr kumimoji="1" lang="en-US" altLang="zh-TW" sz="1800" dirty="0"/>
              <a:t>has</a:t>
            </a:r>
            <a:r>
              <a:rPr kumimoji="1" lang="zh-TW" altLang="en-US" sz="1800" dirty="0"/>
              <a:t> </a:t>
            </a:r>
            <a:r>
              <a:rPr kumimoji="1" lang="en-US" altLang="zh-TW" sz="1800" dirty="0"/>
              <a:t>been</a:t>
            </a:r>
            <a:r>
              <a:rPr kumimoji="1" lang="zh-TW" altLang="en-US" sz="1800" dirty="0"/>
              <a:t> </a:t>
            </a:r>
            <a:r>
              <a:rPr kumimoji="1" lang="en-US" altLang="zh-TW" sz="1800" dirty="0"/>
              <a:t>accomplished</a:t>
            </a:r>
            <a:r>
              <a:rPr kumimoji="1" lang="zh-TW" altLang="en-US" sz="1800" dirty="0"/>
              <a:t> </a:t>
            </a:r>
            <a:r>
              <a:rPr kumimoji="1" lang="en-US" altLang="zh-TW" sz="1800" dirty="0"/>
              <a:t>and</a:t>
            </a:r>
            <a:r>
              <a:rPr kumimoji="1" lang="zh-TW" altLang="en-US" sz="1800" dirty="0"/>
              <a:t> </a:t>
            </a:r>
            <a:r>
              <a:rPr kumimoji="1" lang="en-US" altLang="zh-TW" sz="1800" dirty="0"/>
              <a:t>was</a:t>
            </a:r>
            <a:r>
              <a:rPr kumimoji="1" lang="zh-TW" altLang="en-US" sz="1800" dirty="0"/>
              <a:t> </a:t>
            </a:r>
            <a:r>
              <a:rPr kumimoji="1" lang="en-US" altLang="zh-TW" sz="1800" dirty="0"/>
              <a:t>considered</a:t>
            </a:r>
            <a:r>
              <a:rPr kumimoji="1" lang="zh-TW" altLang="en-US" sz="1800" dirty="0"/>
              <a:t> </a:t>
            </a:r>
            <a:r>
              <a:rPr kumimoji="1" lang="en-US" altLang="zh-TW" sz="1800" dirty="0"/>
              <a:t>to</a:t>
            </a:r>
            <a:r>
              <a:rPr kumimoji="1" lang="zh-TW" altLang="en-US" sz="1800" dirty="0"/>
              <a:t> </a:t>
            </a:r>
            <a:r>
              <a:rPr kumimoji="1" lang="en-US" altLang="zh-TW" sz="1800" dirty="0"/>
              <a:t>be</a:t>
            </a:r>
            <a:r>
              <a:rPr kumimoji="1" lang="zh-TW" altLang="en-US" sz="1800" dirty="0"/>
              <a:t> </a:t>
            </a:r>
            <a:r>
              <a:rPr kumimoji="1" lang="en-US" altLang="zh-TW" sz="1800" dirty="0"/>
              <a:t>a</a:t>
            </a:r>
            <a:r>
              <a:rPr kumimoji="1" lang="zh-TW" altLang="en-US" sz="1800" dirty="0"/>
              <a:t> </a:t>
            </a:r>
            <a:r>
              <a:rPr kumimoji="1" lang="en-US" altLang="zh-TW" sz="1800" dirty="0"/>
              <a:t>standard</a:t>
            </a:r>
            <a:r>
              <a:rPr kumimoji="1" lang="zh-TW" altLang="en-US" sz="1800" dirty="0"/>
              <a:t> </a:t>
            </a:r>
            <a:r>
              <a:rPr kumimoji="1" lang="en-US" altLang="zh-TW" sz="1800" dirty="0"/>
              <a:t>treatment</a:t>
            </a:r>
            <a:r>
              <a:rPr kumimoji="1" lang="zh-TW" altLang="en-US" sz="1800" dirty="0"/>
              <a:t> </a:t>
            </a:r>
            <a:r>
              <a:rPr kumimoji="1" lang="en-US" altLang="zh-TW" sz="1800" dirty="0"/>
              <a:t>of</a:t>
            </a:r>
            <a:r>
              <a:rPr kumimoji="1" lang="zh-TW" altLang="en-US" sz="1800" dirty="0"/>
              <a:t> </a:t>
            </a:r>
            <a:r>
              <a:rPr kumimoji="1" lang="en-US" altLang="zh-TW" sz="1800" dirty="0"/>
              <a:t>choice</a:t>
            </a:r>
            <a:r>
              <a:rPr kumimoji="1" lang="zh-TW" altLang="en-US" sz="1800" dirty="0"/>
              <a:t> </a:t>
            </a:r>
            <a:r>
              <a:rPr kumimoji="1" lang="en-US" altLang="zh-TW" sz="1800" dirty="0"/>
              <a:t>for</a:t>
            </a:r>
            <a:r>
              <a:rPr kumimoji="1" lang="zh-TW" altLang="en-US" sz="1800" dirty="0"/>
              <a:t> </a:t>
            </a:r>
            <a:r>
              <a:rPr kumimoji="1" lang="en-US" altLang="zh-TW" sz="1800" dirty="0"/>
              <a:t>end-stage</a:t>
            </a:r>
            <a:r>
              <a:rPr kumimoji="1" lang="zh-TW" altLang="en-US" sz="1800" dirty="0"/>
              <a:t> </a:t>
            </a:r>
            <a:r>
              <a:rPr kumimoji="1" lang="en-US" altLang="zh-TW" sz="1800" dirty="0"/>
              <a:t>organ</a:t>
            </a:r>
            <a:r>
              <a:rPr kumimoji="1" lang="zh-TW" altLang="en-US" sz="1800" dirty="0"/>
              <a:t> </a:t>
            </a:r>
            <a:r>
              <a:rPr kumimoji="1" lang="en-US" altLang="zh-TW" sz="1800" dirty="0"/>
              <a:t>failure</a:t>
            </a:r>
            <a:r>
              <a:rPr kumimoji="1" lang="zh-TW" altLang="en-US" sz="1800" dirty="0"/>
              <a:t> </a:t>
            </a:r>
            <a:r>
              <a:rPr kumimoji="1" lang="en-US" altLang="zh-TW" sz="1800" dirty="0"/>
              <a:t>patient</a:t>
            </a:r>
            <a:r>
              <a:rPr kumimoji="1" lang="zh-TW" altLang="en-US" sz="1800" dirty="0"/>
              <a:t> </a:t>
            </a:r>
            <a:r>
              <a:rPr kumimoji="1" lang="en-US" altLang="zh-TW" sz="1800" dirty="0"/>
              <a:t>in</a:t>
            </a:r>
            <a:r>
              <a:rPr kumimoji="1" lang="zh-TW" altLang="en-US" sz="1800" dirty="0"/>
              <a:t> </a:t>
            </a:r>
            <a:r>
              <a:rPr kumimoji="1" lang="en-US" altLang="zh-TW" sz="1800" dirty="0"/>
              <a:t>Taiwan.</a:t>
            </a:r>
            <a:r>
              <a:rPr kumimoji="1" lang="zh-TW" altLang="en-US" sz="1800" dirty="0"/>
              <a:t> </a:t>
            </a:r>
          </a:p>
        </p:txBody>
      </p:sp>
      <p:sp>
        <p:nvSpPr>
          <p:cNvPr id="4" name="頁尾版面配置區 3"/>
          <p:cNvSpPr>
            <a:spLocks noGrp="1"/>
          </p:cNvSpPr>
          <p:nvPr>
            <p:ph type="ft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857B0EF0-15C8-4B98-8B56-0F91E7F5FA4B}" type="slidenum">
              <a:rPr lang="zh-TW" altLang="en-US" smtClean="0"/>
              <a:pPr/>
              <a:t>11</a:t>
            </a:fld>
            <a:endParaRPr lang="zh-TW" altLang="en-US"/>
          </a:p>
        </p:txBody>
      </p:sp>
    </p:spTree>
    <p:extLst>
      <p:ext uri="{BB962C8B-B14F-4D97-AF65-F5344CB8AC3E}">
        <p14:creationId xmlns:p14="http://schemas.microsoft.com/office/powerpoint/2010/main" val="173589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Autofit/>
          </a:bodyPr>
          <a:lstStyle/>
          <a:p>
            <a:r>
              <a:rPr lang="en-US" altLang="zh-TW" sz="1800" kern="1200" baseline="0" dirty="0">
                <a:solidFill>
                  <a:schemeClr val="tx1"/>
                </a:solidFill>
              </a:rPr>
              <a:t>It was three years later following the first liver transplantation that Taiwan government</a:t>
            </a:r>
            <a:r>
              <a:rPr lang="zh-TW" altLang="en-US" sz="1800" kern="1200" baseline="0" dirty="0">
                <a:solidFill>
                  <a:schemeClr val="tx1"/>
                </a:solidFill>
              </a:rPr>
              <a:t> </a:t>
            </a:r>
            <a:r>
              <a:rPr lang="en-US" altLang="zh-TW" sz="1800" kern="1200" baseline="0" dirty="0">
                <a:solidFill>
                  <a:schemeClr val="tx1"/>
                </a:solidFill>
              </a:rPr>
              <a:t>promulgated ‘Human Organ Transplantation Act’ in 1987. It was the first time  in Asia to enforce laws regarding brain death. In this Act, it emphasized that the priority of organ source for transplantation would be brain-dead donor.  Living donor eligibility was restricted within 3rd degree consanguinity and spouse. But in order to broaden the organ source, the donor eligibility was expanded to 5</a:t>
            </a:r>
            <a:r>
              <a:rPr lang="en-US" altLang="zh-TW" sz="1800" kern="1200" baseline="30000" dirty="0">
                <a:solidFill>
                  <a:schemeClr val="tx1"/>
                </a:solidFill>
              </a:rPr>
              <a:t>th</a:t>
            </a:r>
            <a:r>
              <a:rPr lang="en-US" altLang="zh-TW" sz="1800" kern="1200" baseline="0" dirty="0">
                <a:solidFill>
                  <a:schemeClr val="tx1"/>
                </a:solidFill>
              </a:rPr>
              <a:t> consanguinity and spouse in an amendment enacted in 2002. However, organ donations were still small in number and sporadic in the next 15 years.  Why?</a:t>
            </a:r>
          </a:p>
          <a:p>
            <a:endParaRPr lang="en-US" altLang="zh-TW" sz="1800" kern="1200" baseline="0" dirty="0">
              <a:solidFill>
                <a:schemeClr val="tx1"/>
              </a:solidFill>
            </a:endParaRPr>
          </a:p>
          <a:p>
            <a:endParaRPr kumimoji="1" lang="zh-TW" altLang="en-US" sz="1800" dirty="0"/>
          </a:p>
          <a:p>
            <a:endParaRPr kumimoji="1" lang="zh-TW" altLang="en-US" sz="1800" dirty="0"/>
          </a:p>
        </p:txBody>
      </p:sp>
      <p:sp>
        <p:nvSpPr>
          <p:cNvPr id="4" name="頁尾版面配置區 3"/>
          <p:cNvSpPr>
            <a:spLocks noGrp="1"/>
          </p:cNvSpPr>
          <p:nvPr>
            <p:ph type="ft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857B0EF0-15C8-4B98-8B56-0F91E7F5FA4B}" type="slidenum">
              <a:rPr lang="zh-TW" altLang="en-US" smtClean="0"/>
              <a:pPr/>
              <a:t>12</a:t>
            </a:fld>
            <a:endParaRPr lang="zh-TW" altLang="en-US"/>
          </a:p>
        </p:txBody>
      </p:sp>
    </p:spTree>
    <p:extLst>
      <p:ext uri="{BB962C8B-B14F-4D97-AF65-F5344CB8AC3E}">
        <p14:creationId xmlns:p14="http://schemas.microsoft.com/office/powerpoint/2010/main" val="2408093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2000" dirty="0"/>
              <a:t>After this</a:t>
            </a:r>
            <a:r>
              <a:rPr lang="zh-TW" altLang="en-US" sz="2000" dirty="0"/>
              <a:t> </a:t>
            </a:r>
            <a:r>
              <a:rPr lang="en-US" altLang="zh-TW" sz="2000" dirty="0"/>
              <a:t>miserable</a:t>
            </a:r>
            <a:r>
              <a:rPr lang="zh-TW" altLang="en-US" sz="2000" dirty="0"/>
              <a:t> </a:t>
            </a:r>
            <a:r>
              <a:rPr lang="en-US" altLang="zh-TW" sz="2000" dirty="0"/>
              <a:t>event, the Department of Health found and established the “Taiwan Organ Registry and Sharing Center” to organize the registration of organ donation and transplantation in June 2002. Not only all the organ donors and recipients should be registered</a:t>
            </a:r>
            <a:r>
              <a:rPr lang="zh-TW" altLang="en-US" sz="2000" dirty="0"/>
              <a:t> </a:t>
            </a:r>
            <a:r>
              <a:rPr lang="en-US" altLang="zh-TW" sz="2000" dirty="0"/>
              <a:t>electronically, but also process</a:t>
            </a:r>
            <a:r>
              <a:rPr lang="zh-TW" altLang="en-US" sz="2000" dirty="0"/>
              <a:t> </a:t>
            </a:r>
            <a:r>
              <a:rPr lang="en-US" altLang="zh-TW" sz="2000" dirty="0"/>
              <a:t>of</a:t>
            </a:r>
            <a:r>
              <a:rPr lang="zh-TW" altLang="en-US" sz="2000" dirty="0"/>
              <a:t> </a:t>
            </a:r>
            <a:r>
              <a:rPr lang="en-US" altLang="zh-TW" sz="2000" dirty="0"/>
              <a:t>organ allocation was computerized according to the policies since 2005. Base on this fair, open, transparent allocation and registration system, the organ donation rate was increasing up to 10.0 per</a:t>
            </a:r>
            <a:r>
              <a:rPr lang="zh-TW" altLang="en-US" sz="2000" dirty="0"/>
              <a:t> </a:t>
            </a:r>
            <a:r>
              <a:rPr lang="en-US" altLang="zh-TW" sz="2000" dirty="0"/>
              <a:t>million</a:t>
            </a:r>
            <a:r>
              <a:rPr lang="zh-TW" altLang="en-US" sz="2000" dirty="0"/>
              <a:t> </a:t>
            </a:r>
            <a:r>
              <a:rPr lang="en-US" altLang="zh-TW" sz="2000" dirty="0"/>
              <a:t>population</a:t>
            </a:r>
            <a:r>
              <a:rPr lang="zh-TW" altLang="en-US" sz="2000" dirty="0"/>
              <a:t> </a:t>
            </a:r>
            <a:r>
              <a:rPr lang="en-US" altLang="zh-TW" sz="2000" dirty="0"/>
              <a:t>in 2011. </a:t>
            </a:r>
            <a:endParaRPr lang="zh-TW" altLang="en-US" sz="2000" dirty="0"/>
          </a:p>
        </p:txBody>
      </p:sp>
      <p:sp>
        <p:nvSpPr>
          <p:cNvPr id="4" name="頁尾版面配置區 3"/>
          <p:cNvSpPr>
            <a:spLocks noGrp="1"/>
          </p:cNvSpPr>
          <p:nvPr>
            <p:ph type="ft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857B0EF0-15C8-4B98-8B56-0F91E7F5FA4B}" type="slidenum">
              <a:rPr lang="zh-TW" altLang="en-US" smtClean="0"/>
              <a:pPr/>
              <a:t>13</a:t>
            </a:fld>
            <a:endParaRPr lang="zh-TW" altLang="en-US"/>
          </a:p>
        </p:txBody>
      </p:sp>
    </p:spTree>
    <p:extLst>
      <p:ext uri="{BB962C8B-B14F-4D97-AF65-F5344CB8AC3E}">
        <p14:creationId xmlns:p14="http://schemas.microsoft.com/office/powerpoint/2010/main" val="1240561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kumimoji="1" lang="en-US" altLang="zh-TW" sz="2000" dirty="0"/>
              <a:t>All</a:t>
            </a:r>
            <a:r>
              <a:rPr kumimoji="1" lang="zh-TW" altLang="en-US" sz="2000" dirty="0"/>
              <a:t> </a:t>
            </a:r>
            <a:r>
              <a:rPr kumimoji="1" lang="en-US" altLang="zh-TW" sz="2000" dirty="0"/>
              <a:t>the</a:t>
            </a:r>
            <a:r>
              <a:rPr kumimoji="1" lang="zh-TW" altLang="en-US" sz="2000" dirty="0"/>
              <a:t> </a:t>
            </a:r>
            <a:r>
              <a:rPr kumimoji="1" lang="en-US" altLang="zh-TW" sz="2000" dirty="0"/>
              <a:t>procedure</a:t>
            </a:r>
            <a:r>
              <a:rPr kumimoji="1" lang="zh-TW" altLang="en-US" sz="2000" dirty="0"/>
              <a:t> </a:t>
            </a:r>
            <a:r>
              <a:rPr kumimoji="1" lang="en-US" altLang="zh-TW" sz="2000" dirty="0"/>
              <a:t>of</a:t>
            </a:r>
            <a:r>
              <a:rPr kumimoji="1" lang="zh-TW" altLang="en-US" sz="2000" dirty="0"/>
              <a:t> </a:t>
            </a:r>
            <a:r>
              <a:rPr kumimoji="1" lang="en-US" altLang="zh-TW" sz="2000" dirty="0"/>
              <a:t>organ</a:t>
            </a:r>
            <a:r>
              <a:rPr kumimoji="1" lang="zh-TW" altLang="en-US" sz="2000" dirty="0"/>
              <a:t> </a:t>
            </a:r>
            <a:r>
              <a:rPr kumimoji="1" lang="en-US" altLang="zh-TW" sz="2000" dirty="0"/>
              <a:t>allocation</a:t>
            </a:r>
            <a:r>
              <a:rPr kumimoji="1" lang="zh-TW" altLang="en-US" sz="2000" dirty="0"/>
              <a:t> </a:t>
            </a:r>
            <a:r>
              <a:rPr kumimoji="1" lang="en-US" altLang="zh-TW" sz="2000" dirty="0"/>
              <a:t>is</a:t>
            </a:r>
            <a:r>
              <a:rPr kumimoji="1" lang="zh-TW" altLang="en-US" sz="2000" dirty="0"/>
              <a:t> </a:t>
            </a:r>
            <a:r>
              <a:rPr kumimoji="1" lang="en-US" altLang="zh-TW" sz="2000" dirty="0"/>
              <a:t>standardized</a:t>
            </a:r>
            <a:r>
              <a:rPr kumimoji="1" lang="zh-TW" altLang="en-US" sz="2000" dirty="0"/>
              <a:t> </a:t>
            </a:r>
            <a:r>
              <a:rPr kumimoji="1" lang="en-US" altLang="zh-TW" sz="2000" dirty="0"/>
              <a:t>and</a:t>
            </a:r>
            <a:r>
              <a:rPr kumimoji="1" lang="zh-TW" altLang="en-US" sz="2000" dirty="0"/>
              <a:t> </a:t>
            </a:r>
            <a:r>
              <a:rPr kumimoji="1" lang="en-US" altLang="zh-TW" sz="2000" dirty="0"/>
              <a:t>computerized.</a:t>
            </a:r>
            <a:r>
              <a:rPr kumimoji="1" lang="zh-TW" altLang="en-US" sz="2000" dirty="0"/>
              <a:t> </a:t>
            </a:r>
            <a:r>
              <a:rPr kumimoji="1" lang="en-US" altLang="zh-TW" sz="2000" dirty="0"/>
              <a:t>Once</a:t>
            </a:r>
            <a:r>
              <a:rPr kumimoji="1" lang="zh-TW" altLang="en-US" sz="2000" dirty="0"/>
              <a:t> </a:t>
            </a:r>
            <a:r>
              <a:rPr kumimoji="1" lang="en-US" altLang="zh-TW" sz="2000" dirty="0"/>
              <a:t>a</a:t>
            </a:r>
            <a:r>
              <a:rPr kumimoji="1" lang="zh-TW" altLang="en-US" sz="2000" dirty="0"/>
              <a:t> </a:t>
            </a:r>
            <a:r>
              <a:rPr kumimoji="1" lang="en-US" altLang="zh-TW" sz="2000" dirty="0"/>
              <a:t>potential</a:t>
            </a:r>
            <a:r>
              <a:rPr kumimoji="1" lang="zh-TW" altLang="en-US" sz="2000" dirty="0"/>
              <a:t> </a:t>
            </a:r>
            <a:r>
              <a:rPr kumimoji="1" lang="en-US" altLang="zh-TW" sz="2000" dirty="0"/>
              <a:t>donor</a:t>
            </a:r>
            <a:r>
              <a:rPr kumimoji="1" lang="zh-TW" altLang="en-US" sz="2000" dirty="0"/>
              <a:t> </a:t>
            </a:r>
            <a:r>
              <a:rPr kumimoji="1" lang="en-US" altLang="zh-TW" sz="2000" dirty="0"/>
              <a:t>is</a:t>
            </a:r>
            <a:r>
              <a:rPr kumimoji="1" lang="zh-TW" altLang="en-US" sz="2000" dirty="0"/>
              <a:t> </a:t>
            </a:r>
            <a:r>
              <a:rPr kumimoji="1" lang="en-US" altLang="zh-TW" sz="2000" dirty="0"/>
              <a:t>identified,</a:t>
            </a:r>
            <a:r>
              <a:rPr kumimoji="1" lang="zh-TW" altLang="en-US" sz="2000" dirty="0"/>
              <a:t> </a:t>
            </a:r>
            <a:r>
              <a:rPr kumimoji="1" lang="en-US" altLang="zh-TW" sz="2000" dirty="0"/>
              <a:t>the</a:t>
            </a:r>
            <a:r>
              <a:rPr kumimoji="1" lang="zh-TW" altLang="en-US" sz="2000" dirty="0"/>
              <a:t> </a:t>
            </a:r>
            <a:r>
              <a:rPr kumimoji="1" lang="en-US" altLang="zh-TW" sz="2000" dirty="0"/>
              <a:t>process</a:t>
            </a:r>
            <a:r>
              <a:rPr kumimoji="1" lang="zh-TW" altLang="en-US" sz="2000" dirty="0"/>
              <a:t> </a:t>
            </a:r>
            <a:r>
              <a:rPr kumimoji="1" lang="en-US" altLang="zh-TW" sz="2000" dirty="0"/>
              <a:t>starts.</a:t>
            </a:r>
            <a:r>
              <a:rPr kumimoji="1" lang="zh-TW" altLang="en-US" sz="2000" dirty="0"/>
              <a:t> </a:t>
            </a:r>
            <a:r>
              <a:rPr kumimoji="1" lang="en-US" altLang="zh-TW" sz="2000" dirty="0"/>
              <a:t>The</a:t>
            </a:r>
            <a:r>
              <a:rPr kumimoji="1" lang="zh-TW" altLang="en-US" sz="2000" dirty="0"/>
              <a:t> </a:t>
            </a:r>
            <a:r>
              <a:rPr kumimoji="1" lang="en-US" altLang="zh-TW" sz="2000" dirty="0"/>
              <a:t>OPO</a:t>
            </a:r>
            <a:r>
              <a:rPr kumimoji="1" lang="zh-TW" altLang="en-US" sz="2000" dirty="0"/>
              <a:t> </a:t>
            </a:r>
            <a:r>
              <a:rPr kumimoji="1" lang="en-US" altLang="zh-TW" sz="2000" dirty="0"/>
              <a:t>staff</a:t>
            </a:r>
            <a:r>
              <a:rPr kumimoji="1" lang="zh-TW" altLang="en-US" sz="2000" dirty="0"/>
              <a:t> </a:t>
            </a:r>
            <a:r>
              <a:rPr kumimoji="1" lang="en-US" altLang="zh-TW" sz="2000" dirty="0"/>
              <a:t>should</a:t>
            </a:r>
            <a:r>
              <a:rPr kumimoji="1" lang="zh-TW" altLang="en-US" sz="2000" dirty="0"/>
              <a:t> </a:t>
            </a:r>
            <a:r>
              <a:rPr kumimoji="1" lang="en-US" altLang="zh-TW" sz="2000" dirty="0"/>
              <a:t>register</a:t>
            </a:r>
            <a:r>
              <a:rPr kumimoji="1" lang="zh-TW" altLang="en-US" sz="2000" dirty="0"/>
              <a:t> </a:t>
            </a:r>
            <a:r>
              <a:rPr kumimoji="1" lang="en-US" altLang="zh-TW" sz="2000" dirty="0"/>
              <a:t>the</a:t>
            </a:r>
            <a:r>
              <a:rPr kumimoji="1" lang="zh-TW" altLang="en-US" sz="2000" dirty="0"/>
              <a:t> </a:t>
            </a:r>
            <a:r>
              <a:rPr kumimoji="1" lang="en-US" altLang="zh-TW" sz="2000" dirty="0"/>
              <a:t>donor’s</a:t>
            </a:r>
            <a:r>
              <a:rPr kumimoji="1" lang="zh-TW" altLang="en-US" sz="2000" dirty="0"/>
              <a:t> </a:t>
            </a:r>
            <a:r>
              <a:rPr kumimoji="1" lang="en-US" altLang="zh-TW" sz="2000" dirty="0"/>
              <a:t>data</a:t>
            </a:r>
            <a:r>
              <a:rPr kumimoji="1" lang="zh-TW" altLang="en-US" sz="2000" dirty="0"/>
              <a:t> </a:t>
            </a:r>
            <a:r>
              <a:rPr kumimoji="1" lang="en-US" altLang="zh-TW" sz="2000" dirty="0"/>
              <a:t>electronically</a:t>
            </a:r>
            <a:r>
              <a:rPr kumimoji="1" lang="zh-TW" altLang="en-US" sz="2000" dirty="0"/>
              <a:t> </a:t>
            </a:r>
            <a:r>
              <a:rPr kumimoji="1" lang="en-US" altLang="zh-TW" sz="2000" dirty="0"/>
              <a:t>after</a:t>
            </a:r>
            <a:r>
              <a:rPr kumimoji="1" lang="zh-TW" altLang="en-US" sz="2000" dirty="0"/>
              <a:t> </a:t>
            </a:r>
            <a:r>
              <a:rPr kumimoji="1" lang="en-US" altLang="zh-TW" sz="2000" dirty="0"/>
              <a:t>first</a:t>
            </a:r>
            <a:r>
              <a:rPr kumimoji="1" lang="zh-TW" altLang="en-US" sz="2000" dirty="0"/>
              <a:t> </a:t>
            </a:r>
            <a:r>
              <a:rPr kumimoji="1" lang="en-US" altLang="zh-TW" sz="2000" dirty="0"/>
              <a:t>time</a:t>
            </a:r>
            <a:r>
              <a:rPr kumimoji="1" lang="zh-TW" altLang="en-US" sz="2000" dirty="0"/>
              <a:t> </a:t>
            </a:r>
            <a:r>
              <a:rPr kumimoji="1" lang="en-US" altLang="zh-TW" sz="2000" dirty="0"/>
              <a:t>declaration</a:t>
            </a:r>
            <a:r>
              <a:rPr kumimoji="1" lang="zh-TW" altLang="en-US" sz="2000" dirty="0"/>
              <a:t> </a:t>
            </a:r>
            <a:r>
              <a:rPr kumimoji="1" lang="en-US" altLang="zh-TW" sz="2000" dirty="0"/>
              <a:t>of</a:t>
            </a:r>
            <a:r>
              <a:rPr kumimoji="1" lang="zh-TW" altLang="en-US" sz="2000" dirty="0"/>
              <a:t> </a:t>
            </a:r>
            <a:r>
              <a:rPr kumimoji="1" lang="en-US" altLang="zh-TW" sz="2000" dirty="0"/>
              <a:t>brain</a:t>
            </a:r>
            <a:r>
              <a:rPr kumimoji="1" lang="zh-TW" altLang="en-US" sz="2000" dirty="0"/>
              <a:t> </a:t>
            </a:r>
            <a:r>
              <a:rPr kumimoji="1" lang="en-US" altLang="zh-TW" sz="2000" dirty="0"/>
              <a:t>death,</a:t>
            </a:r>
            <a:r>
              <a:rPr kumimoji="1" lang="zh-TW" altLang="en-US" sz="2000" dirty="0"/>
              <a:t> </a:t>
            </a:r>
            <a:r>
              <a:rPr kumimoji="1" lang="en-US" altLang="zh-TW" sz="2000" dirty="0"/>
              <a:t>and</a:t>
            </a:r>
            <a:r>
              <a:rPr kumimoji="1" lang="zh-TW" altLang="en-US" sz="2000" dirty="0"/>
              <a:t> </a:t>
            </a:r>
            <a:r>
              <a:rPr kumimoji="1" lang="en-US" altLang="zh-TW" sz="2000" dirty="0"/>
              <a:t>the</a:t>
            </a:r>
            <a:r>
              <a:rPr kumimoji="1" lang="zh-TW" altLang="en-US" sz="2000" dirty="0"/>
              <a:t> </a:t>
            </a:r>
            <a:r>
              <a:rPr kumimoji="1" lang="en-US" altLang="zh-TW" sz="2000" dirty="0"/>
              <a:t>recipients</a:t>
            </a:r>
            <a:r>
              <a:rPr kumimoji="1" lang="zh-TW" altLang="en-US" sz="2000" dirty="0"/>
              <a:t> </a:t>
            </a:r>
            <a:r>
              <a:rPr kumimoji="1" lang="en-US" altLang="zh-TW" sz="2000" dirty="0"/>
              <a:t>will</a:t>
            </a:r>
            <a:r>
              <a:rPr kumimoji="1" lang="zh-TW" altLang="en-US" sz="2000" dirty="0"/>
              <a:t> </a:t>
            </a:r>
            <a:r>
              <a:rPr kumimoji="1" lang="en-US" altLang="zh-TW" sz="2000" dirty="0"/>
              <a:t>be</a:t>
            </a:r>
            <a:r>
              <a:rPr kumimoji="1" lang="zh-TW" altLang="en-US" sz="2000" dirty="0"/>
              <a:t> </a:t>
            </a:r>
            <a:r>
              <a:rPr kumimoji="1" lang="en-US" altLang="zh-TW" sz="2000" dirty="0"/>
              <a:t>listed</a:t>
            </a:r>
            <a:r>
              <a:rPr kumimoji="1" lang="zh-TW" altLang="en-US" sz="2000" dirty="0"/>
              <a:t> </a:t>
            </a:r>
            <a:r>
              <a:rPr kumimoji="1" lang="en-US" altLang="zh-TW" sz="2000" dirty="0"/>
              <a:t>according</a:t>
            </a:r>
            <a:r>
              <a:rPr kumimoji="1" lang="zh-TW" altLang="en-US" sz="2000" dirty="0"/>
              <a:t> </a:t>
            </a:r>
            <a:r>
              <a:rPr kumimoji="1" lang="en-US" altLang="zh-TW" sz="2000" dirty="0"/>
              <a:t>to</a:t>
            </a:r>
            <a:r>
              <a:rPr kumimoji="1" lang="zh-TW" altLang="en-US" sz="2000" dirty="0"/>
              <a:t> </a:t>
            </a:r>
            <a:r>
              <a:rPr kumimoji="1" lang="en-US" altLang="zh-TW" sz="2000" dirty="0"/>
              <a:t>the</a:t>
            </a:r>
            <a:r>
              <a:rPr kumimoji="1" lang="zh-TW" altLang="en-US" sz="2000" dirty="0"/>
              <a:t> </a:t>
            </a:r>
            <a:r>
              <a:rPr kumimoji="1" lang="en-US" altLang="zh-TW" sz="2000" dirty="0"/>
              <a:t>allocation</a:t>
            </a:r>
            <a:r>
              <a:rPr kumimoji="1" lang="zh-TW" altLang="en-US" sz="2000" dirty="0"/>
              <a:t> </a:t>
            </a:r>
            <a:r>
              <a:rPr kumimoji="1" lang="en-US" altLang="zh-TW" sz="2000" dirty="0"/>
              <a:t>policies.</a:t>
            </a:r>
            <a:r>
              <a:rPr kumimoji="1" lang="zh-TW" altLang="en-US" sz="2000" dirty="0"/>
              <a:t> </a:t>
            </a:r>
            <a:r>
              <a:rPr kumimoji="1" lang="en-US" altLang="zh-TW" sz="2000" dirty="0"/>
              <a:t>Finally,</a:t>
            </a:r>
            <a:r>
              <a:rPr kumimoji="1" lang="zh-TW" altLang="en-US" sz="2000" dirty="0"/>
              <a:t> </a:t>
            </a:r>
            <a:r>
              <a:rPr kumimoji="1" lang="en-US" altLang="zh-TW" sz="2000" dirty="0"/>
              <a:t>suitable</a:t>
            </a:r>
            <a:r>
              <a:rPr kumimoji="1" lang="zh-TW" altLang="en-US" sz="2000" dirty="0"/>
              <a:t> </a:t>
            </a:r>
            <a:r>
              <a:rPr kumimoji="1" lang="en-US" altLang="zh-TW" sz="2000" dirty="0"/>
              <a:t>recipients</a:t>
            </a:r>
            <a:r>
              <a:rPr kumimoji="1" lang="zh-TW" altLang="en-US" sz="2000" dirty="0"/>
              <a:t> </a:t>
            </a:r>
            <a:r>
              <a:rPr kumimoji="1" lang="en-US" altLang="zh-TW" sz="2000" dirty="0"/>
              <a:t>will</a:t>
            </a:r>
            <a:r>
              <a:rPr kumimoji="1" lang="zh-TW" altLang="en-US" sz="2000" dirty="0"/>
              <a:t> </a:t>
            </a:r>
            <a:r>
              <a:rPr kumimoji="1" lang="en-US" altLang="zh-TW" sz="2000" dirty="0"/>
              <a:t>be</a:t>
            </a:r>
            <a:r>
              <a:rPr kumimoji="1" lang="zh-TW" altLang="en-US" sz="2000" dirty="0"/>
              <a:t> </a:t>
            </a:r>
            <a:r>
              <a:rPr kumimoji="1" lang="en-US" altLang="zh-TW" sz="2000" dirty="0"/>
              <a:t>informed</a:t>
            </a:r>
            <a:r>
              <a:rPr kumimoji="1" lang="zh-TW" altLang="en-US" sz="2000" dirty="0"/>
              <a:t> </a:t>
            </a:r>
            <a:r>
              <a:rPr kumimoji="1" lang="en-US" altLang="zh-TW" sz="2000" dirty="0"/>
              <a:t>after</a:t>
            </a:r>
            <a:r>
              <a:rPr kumimoji="1" lang="zh-TW" altLang="en-US" sz="2000" dirty="0"/>
              <a:t> </a:t>
            </a:r>
            <a:r>
              <a:rPr kumimoji="1" lang="en-US" altLang="zh-TW" sz="2000" dirty="0"/>
              <a:t>clinical</a:t>
            </a:r>
            <a:r>
              <a:rPr kumimoji="1" lang="zh-TW" altLang="en-US" sz="2000" dirty="0"/>
              <a:t>  </a:t>
            </a:r>
            <a:r>
              <a:rPr kumimoji="1" lang="en-US" altLang="zh-TW" sz="2000" dirty="0"/>
              <a:t>interviewing</a:t>
            </a:r>
            <a:r>
              <a:rPr kumimoji="1" lang="zh-TW" altLang="en-US" sz="2000" dirty="0"/>
              <a:t> </a:t>
            </a:r>
            <a:r>
              <a:rPr kumimoji="1" lang="en-US" altLang="zh-TW" sz="2000" dirty="0"/>
              <a:t>and</a:t>
            </a:r>
            <a:r>
              <a:rPr kumimoji="1" lang="zh-TW" altLang="en-US" sz="2000" dirty="0"/>
              <a:t> </a:t>
            </a:r>
            <a:r>
              <a:rPr kumimoji="1" lang="en-US" altLang="zh-TW" sz="2000" dirty="0"/>
              <a:t>obtaining</a:t>
            </a:r>
            <a:r>
              <a:rPr kumimoji="1" lang="zh-TW" altLang="en-US" sz="2000" dirty="0"/>
              <a:t> </a:t>
            </a:r>
            <a:r>
              <a:rPr kumimoji="1" lang="en-US" altLang="zh-TW" sz="2000" dirty="0"/>
              <a:t>inform</a:t>
            </a:r>
            <a:r>
              <a:rPr kumimoji="1" lang="zh-TW" altLang="en-US" sz="2000" dirty="0"/>
              <a:t> </a:t>
            </a:r>
            <a:r>
              <a:rPr kumimoji="1" lang="en-US" altLang="zh-TW" sz="2000" dirty="0"/>
              <a:t>consent.</a:t>
            </a:r>
            <a:r>
              <a:rPr kumimoji="1" lang="zh-TW" altLang="en-US" sz="2000" dirty="0"/>
              <a:t>        </a:t>
            </a:r>
          </a:p>
        </p:txBody>
      </p:sp>
      <p:sp>
        <p:nvSpPr>
          <p:cNvPr id="4" name="頁尾版面配置區 3"/>
          <p:cNvSpPr>
            <a:spLocks noGrp="1"/>
          </p:cNvSpPr>
          <p:nvPr>
            <p:ph type="ft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857B0EF0-15C8-4B98-8B56-0F91E7F5FA4B}" type="slidenum">
              <a:rPr lang="zh-TW" altLang="en-US" smtClean="0"/>
              <a:pPr/>
              <a:t>14</a:t>
            </a:fld>
            <a:endParaRPr lang="zh-TW" altLang="en-US"/>
          </a:p>
        </p:txBody>
      </p:sp>
    </p:spTree>
    <p:extLst>
      <p:ext uri="{BB962C8B-B14F-4D97-AF65-F5344CB8AC3E}">
        <p14:creationId xmlns:p14="http://schemas.microsoft.com/office/powerpoint/2010/main" val="493452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投影片圖像版面配置區 1">
            <a:extLst>
              <a:ext uri="{FF2B5EF4-FFF2-40B4-BE49-F238E27FC236}">
                <a16:creationId xmlns:a16="http://schemas.microsoft.com/office/drawing/2014/main" id="{1CBA9197-51B9-B043-BD61-DFAFF5806939}"/>
              </a:ext>
            </a:extLst>
          </p:cNvPr>
          <p:cNvSpPr>
            <a:spLocks noGrp="1" noRot="1" noChangeAspect="1" noTextEdit="1"/>
          </p:cNvSpPr>
          <p:nvPr>
            <p:ph type="sldImg"/>
          </p:nvPr>
        </p:nvSpPr>
        <p:spPr>
          <a:ln/>
        </p:spPr>
      </p:sp>
      <p:sp>
        <p:nvSpPr>
          <p:cNvPr id="24578" name="備忘稿版面配置區 2">
            <a:extLst>
              <a:ext uri="{FF2B5EF4-FFF2-40B4-BE49-F238E27FC236}">
                <a16:creationId xmlns:a16="http://schemas.microsoft.com/office/drawing/2014/main" id="{DC9F1E31-929C-E141-A4FE-A6195792D1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TW" altLang="en-US"/>
              <a:t>截至目前為止全國累計了近</a:t>
            </a:r>
            <a:r>
              <a:rPr lang="en-US" altLang="zh-TW"/>
              <a:t>15</a:t>
            </a:r>
            <a:r>
              <a:rPr lang="zh-TW" altLang="en-US"/>
              <a:t>年的統計數據</a:t>
            </a:r>
            <a:endParaRPr lang="en-US" altLang="zh-TW"/>
          </a:p>
          <a:p>
            <a:pPr>
              <a:lnSpc>
                <a:spcPct val="120000"/>
              </a:lnSpc>
            </a:pPr>
            <a:r>
              <a:rPr lang="zh-TW" altLang="en-US"/>
              <a:t>我們可以發現</a:t>
            </a:r>
            <a:endParaRPr lang="en-US" altLang="zh-TW"/>
          </a:p>
          <a:p>
            <a:pPr>
              <a:lnSpc>
                <a:spcPct val="120000"/>
              </a:lnSpc>
            </a:pPr>
            <a:r>
              <a:rPr lang="zh-TW" altLang="en-US"/>
              <a:t>的確每年的器捐人數逐年成長</a:t>
            </a:r>
            <a:endParaRPr lang="en-US" altLang="zh-TW"/>
          </a:p>
          <a:p>
            <a:pPr>
              <a:lnSpc>
                <a:spcPct val="120000"/>
              </a:lnSpc>
            </a:pPr>
            <a:r>
              <a:rPr lang="zh-TW" altLang="en-US"/>
              <a:t>但如果仔細分析時</a:t>
            </a:r>
            <a:endParaRPr lang="en-US" altLang="zh-TW"/>
          </a:p>
          <a:p>
            <a:pPr>
              <a:lnSpc>
                <a:spcPct val="120000"/>
              </a:lnSpc>
            </a:pPr>
            <a:r>
              <a:rPr lang="zh-TW" altLang="en-US"/>
              <a:t>我們卻發現了成長的器捐人數大多來自組織的捐贈</a:t>
            </a:r>
            <a:endParaRPr lang="en-US" altLang="zh-TW"/>
          </a:p>
          <a:p>
            <a:pPr>
              <a:lnSpc>
                <a:spcPct val="120000"/>
              </a:lnSpc>
            </a:pPr>
            <a:r>
              <a:rPr lang="zh-TW" altLang="en-US"/>
              <a:t>而實際臨床上更需要的器官贈數卻成長有限</a:t>
            </a:r>
            <a:endParaRPr lang="en-US" altLang="zh-TW"/>
          </a:p>
          <a:p>
            <a:pPr>
              <a:lnSpc>
                <a:spcPct val="120000"/>
              </a:lnSpc>
            </a:pPr>
            <a:endParaRPr lang="en-US" altLang="zh-TW"/>
          </a:p>
          <a:p>
            <a:pPr>
              <a:lnSpc>
                <a:spcPct val="120000"/>
              </a:lnSpc>
            </a:pPr>
            <a:endParaRPr lang="zh-TW" altLang="en-US"/>
          </a:p>
        </p:txBody>
      </p:sp>
      <p:sp>
        <p:nvSpPr>
          <p:cNvPr id="24579" name="投影片編號版面配置區 4">
            <a:extLst>
              <a:ext uri="{FF2B5EF4-FFF2-40B4-BE49-F238E27FC236}">
                <a16:creationId xmlns:a16="http://schemas.microsoft.com/office/drawing/2014/main" id="{E2A4C294-1B17-A84B-971B-4895BD556C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ECBB129-198F-6B42-8AAA-3CE17DD87BF6}" type="slidenum">
              <a:rPr kumimoji="1" lang="zh-TW" altLang="en-US"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TW" altLang="en-US"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1214791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36" y="0"/>
            <a:ext cx="9142064" cy="6855580"/>
          </a:xfrm>
          <a:prstGeom prst="rect">
            <a:avLst/>
          </a:prstGeom>
        </p:spPr>
      </p:pic>
      <p:sp>
        <p:nvSpPr>
          <p:cNvPr id="2" name="標題 1"/>
          <p:cNvSpPr>
            <a:spLocks noGrp="1"/>
          </p:cNvSpPr>
          <p:nvPr>
            <p:ph type="ctrTitle"/>
          </p:nvPr>
        </p:nvSpPr>
        <p:spPr>
          <a:xfrm>
            <a:off x="827584" y="2130425"/>
            <a:ext cx="7416824" cy="1154559"/>
          </a:xfrm>
        </p:spPr>
        <p:txBody>
          <a:bodyPr/>
          <a:lstStyle>
            <a:lvl1pPr algn="ctr">
              <a:defRPr b="1">
                <a:latin typeface="+mn-lt"/>
                <a:ea typeface="微軟正黑體" pitchFamily="34" charset="-120"/>
              </a:defRPr>
            </a:lvl1pPr>
          </a:lstStyle>
          <a:p>
            <a:r>
              <a:rPr lang="zh-TW" altLang="en-US" dirty="0"/>
              <a:t>按一下以編輯母片標題樣式</a:t>
            </a:r>
          </a:p>
        </p:txBody>
      </p:sp>
      <p:sp>
        <p:nvSpPr>
          <p:cNvPr id="3" name="副標題 2"/>
          <p:cNvSpPr>
            <a:spLocks noGrp="1"/>
          </p:cNvSpPr>
          <p:nvPr>
            <p:ph type="subTitle" idx="1" hasCustomPrompt="1"/>
          </p:nvPr>
        </p:nvSpPr>
        <p:spPr>
          <a:xfrm>
            <a:off x="830896" y="3645024"/>
            <a:ext cx="7413511" cy="1392560"/>
          </a:xfrm>
        </p:spPr>
        <p:txBody>
          <a:bodyPr/>
          <a:lstStyle>
            <a:lvl1pPr marL="0" indent="0" algn="ctr">
              <a:buNone/>
              <a:defRPr>
                <a:solidFill>
                  <a:schemeClr val="tx1">
                    <a:lumMod val="65000"/>
                    <a:lumOff val="35000"/>
                  </a:schemeClr>
                </a:solidFill>
                <a:latin typeface="+mn-lt"/>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a:xfrm>
            <a:off x="7020272" y="6376243"/>
            <a:ext cx="2133600" cy="365125"/>
          </a:xfrm>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06441596"/>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lang="zh-TW" altLang="en-US" dirty="0"/>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3F57B81D-6354-4DC0-B69E-1C3F48F38FA6}" type="datetime1">
              <a:rPr lang="zh-TW" altLang="en-US" smtClean="0">
                <a:solidFill>
                  <a:prstClr val="black">
                    <a:tint val="75000"/>
                  </a:prstClr>
                </a:solidFill>
              </a:rPr>
              <a:t>2023/8/13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44605854"/>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35D3740-9EDB-4B89-A87C-9E8316973380}" type="datetime1">
              <a:rPr lang="zh-TW" altLang="en-US" smtClean="0">
                <a:solidFill>
                  <a:prstClr val="black">
                    <a:tint val="75000"/>
                  </a:prstClr>
                </a:solidFill>
              </a:rPr>
              <a:t>2023/8/13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759970432"/>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標題投影片">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lvl1pPr>
              <a:defRPr/>
            </a:lvl1pPr>
          </a:lstStyle>
          <a:p>
            <a:pPr>
              <a:defRPr/>
            </a:pPr>
            <a:fld id="{384B9A0B-7774-C049-B9EB-77CF1C0E4F96}" type="datetime1">
              <a:rPr lang="zh-TW" altLang="en-US" smtClean="0"/>
              <a:t>2023/8/13</a:t>
            </a:fld>
            <a:endParaRPr lang="en-US" altLang="zh-TW" dirty="0"/>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fld id="{4BA9ADB7-3B6D-41B8-A7A1-8718EAE2809C}" type="slidenum">
              <a:rPr lang="en-US" altLang="zh-TW"/>
              <a:pPr/>
              <a:t>‹#›</a:t>
            </a:fld>
            <a:endParaRPr lang="en-US" altLang="zh-TW"/>
          </a:p>
        </p:txBody>
      </p:sp>
      <p:sp>
        <p:nvSpPr>
          <p:cNvPr id="9" name="標題 1"/>
          <p:cNvSpPr>
            <a:spLocks noGrp="1"/>
          </p:cNvSpPr>
          <p:nvPr>
            <p:ph type="ctrTitle"/>
          </p:nvPr>
        </p:nvSpPr>
        <p:spPr>
          <a:xfrm>
            <a:off x="323528" y="188640"/>
            <a:ext cx="8496944" cy="864096"/>
          </a:xfrm>
        </p:spPr>
        <p:txBody>
          <a:bodyPr>
            <a:normAutofit/>
          </a:bodyPr>
          <a:lstStyle>
            <a:lvl1pPr algn="l">
              <a:defRPr sz="4000" b="1">
                <a:solidFill>
                  <a:schemeClr val="accent2">
                    <a:lumMod val="50000"/>
                  </a:schemeClr>
                </a:solidFill>
                <a:latin typeface="Microsoft YaHei" panose="020B0503020204020204" pitchFamily="34" charset="-122"/>
                <a:ea typeface="Microsoft YaHei" panose="020B0503020204020204" pitchFamily="34" charset="-122"/>
              </a:defRPr>
            </a:lvl1pPr>
          </a:lstStyle>
          <a:p>
            <a:r>
              <a:rPr lang="zh-TW" altLang="en-US" dirty="0"/>
              <a:t>按一下以編輯母片標題樣式</a:t>
            </a:r>
          </a:p>
        </p:txBody>
      </p:sp>
    </p:spTree>
    <p:extLst>
      <p:ext uri="{BB962C8B-B14F-4D97-AF65-F5344CB8AC3E}">
        <p14:creationId xmlns:p14="http://schemas.microsoft.com/office/powerpoint/2010/main" val="2292212684"/>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atin typeface="+mn-lt"/>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704FF5F1-E3A3-4434-8F9D-F4F01E63B8E6}" type="datetime1">
              <a:rPr lang="zh-TW" altLang="en-US" smtClean="0">
                <a:solidFill>
                  <a:prstClr val="black">
                    <a:tint val="75000"/>
                  </a:prstClr>
                </a:solidFill>
              </a:rPr>
              <a:t>2023/8/13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solidFill>
                  <a:schemeClr val="tx1">
                    <a:lumMod val="65000"/>
                    <a:lumOff val="35000"/>
                  </a:schemeClr>
                </a:solidFill>
              </a:defRPr>
            </a:lvl1pPr>
          </a:lstStyle>
          <a:p>
            <a:fld id="{CBF0990F-49E1-4FEB-8995-5DD63E1EE8F6}" type="slidenum">
              <a:rPr lang="zh-TW" altLang="en-US" smtClean="0"/>
              <a:pPr/>
              <a:t>‹#›</a:t>
            </a:fld>
            <a:endParaRPr lang="zh-TW" altLang="en-US" dirty="0"/>
          </a:p>
        </p:txBody>
      </p:sp>
    </p:spTree>
    <p:extLst>
      <p:ext uri="{BB962C8B-B14F-4D97-AF65-F5344CB8AC3E}">
        <p14:creationId xmlns:p14="http://schemas.microsoft.com/office/powerpoint/2010/main" val="2690913213"/>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 y="1208"/>
            <a:ext cx="9142064" cy="6855580"/>
          </a:xfrm>
          <a:prstGeom prst="rect">
            <a:avLst/>
          </a:prstGeom>
        </p:spPr>
      </p:pic>
      <p:sp>
        <p:nvSpPr>
          <p:cNvPr id="2" name="標題 1"/>
          <p:cNvSpPr>
            <a:spLocks noGrp="1"/>
          </p:cNvSpPr>
          <p:nvPr>
            <p:ph type="title"/>
          </p:nvPr>
        </p:nvSpPr>
        <p:spPr>
          <a:xfrm>
            <a:off x="1115616" y="2564904"/>
            <a:ext cx="6912768" cy="1040591"/>
          </a:xfrm>
        </p:spPr>
        <p:txBody>
          <a:bodyPr anchor="ctr">
            <a:normAutofit/>
          </a:bodyPr>
          <a:lstStyle>
            <a:lvl1pPr algn="ctr">
              <a:defRPr sz="4000" b="1" cap="all">
                <a:solidFill>
                  <a:schemeClr val="bg1"/>
                </a:solidFill>
              </a:defRPr>
            </a:lvl1pPr>
          </a:lstStyle>
          <a:p>
            <a:r>
              <a:rPr lang="zh-TW" altLang="en-US" dirty="0"/>
              <a:t>按一下以編輯母片標題樣式</a:t>
            </a:r>
          </a:p>
        </p:txBody>
      </p:sp>
      <p:sp>
        <p:nvSpPr>
          <p:cNvPr id="4" name="日期版面配置區 3"/>
          <p:cNvSpPr>
            <a:spLocks noGrp="1"/>
          </p:cNvSpPr>
          <p:nvPr>
            <p:ph type="dt" sz="half" idx="10"/>
          </p:nvPr>
        </p:nvSpPr>
        <p:spPr/>
        <p:txBody>
          <a:bodyPr/>
          <a:lstStyle/>
          <a:p>
            <a:fld id="{631E99BB-1D84-4497-A950-56E2CE003A6B}" type="datetime1">
              <a:rPr lang="zh-TW" altLang="en-US" smtClean="0">
                <a:solidFill>
                  <a:prstClr val="black">
                    <a:tint val="75000"/>
                  </a:prstClr>
                </a:solidFill>
              </a:rPr>
              <a:t>2023/8/13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a:xfrm>
            <a:off x="7020272" y="6356350"/>
            <a:ext cx="2133600" cy="365125"/>
          </a:xfrm>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1421311"/>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lang="zh-TW" altLang="en-US" dirty="0"/>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300000FC-A0B3-4889-89F4-F6EC8B43F1DA}" type="datetime1">
              <a:rPr lang="zh-TW" altLang="en-US" smtClean="0">
                <a:solidFill>
                  <a:prstClr val="black">
                    <a:tint val="75000"/>
                  </a:prstClr>
                </a:solidFill>
              </a:rPr>
              <a:t>2023/8/13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537099"/>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lang="zh-TW" altLang="en-US" dirty="0"/>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B6D259-1560-4536-9B2E-96B270B49DF0}" type="datetime1">
              <a:rPr lang="zh-TW" altLang="en-US" smtClean="0">
                <a:solidFill>
                  <a:prstClr val="black">
                    <a:tint val="75000"/>
                  </a:prstClr>
                </a:solidFill>
              </a:rPr>
              <a:t>2023/8/13</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64356139"/>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lang="zh-TW" altLang="en-US" dirty="0"/>
              <a:t>按一下以編輯母片標題樣式</a:t>
            </a:r>
          </a:p>
        </p:txBody>
      </p:sp>
      <p:sp>
        <p:nvSpPr>
          <p:cNvPr id="3" name="日期版面配置區 2"/>
          <p:cNvSpPr>
            <a:spLocks noGrp="1"/>
          </p:cNvSpPr>
          <p:nvPr>
            <p:ph type="dt" sz="half" idx="10"/>
          </p:nvPr>
        </p:nvSpPr>
        <p:spPr/>
        <p:txBody>
          <a:bodyPr/>
          <a:lstStyle/>
          <a:p>
            <a:fld id="{76ADA0B1-D15C-46F7-A2C0-3216312129BA}" type="datetime1">
              <a:rPr lang="zh-TW" altLang="en-US" smtClean="0">
                <a:solidFill>
                  <a:prstClr val="black">
                    <a:tint val="75000"/>
                  </a:prstClr>
                </a:solidFill>
              </a:rPr>
              <a:t>2023/8/13</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90096407"/>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4E2F14C5-FC30-4E4E-9687-2735CFFB5E27}" type="datetime1">
              <a:rPr lang="zh-TW" altLang="en-US" smtClean="0">
                <a:solidFill>
                  <a:prstClr val="black">
                    <a:tint val="75000"/>
                  </a:prstClr>
                </a:solidFill>
              </a:rPr>
              <a:t>2023/8/13</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61579781"/>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6CCACCA-A1A4-4D84-A75C-F8333B5F184D}" type="datetime1">
              <a:rPr lang="zh-TW" altLang="en-US" smtClean="0">
                <a:solidFill>
                  <a:prstClr val="black">
                    <a:tint val="75000"/>
                  </a:prstClr>
                </a:solidFill>
              </a:rPr>
              <a:t>2023/8/13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42835238"/>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486E2FD-C7FF-4DCB-B8DE-4A64FEF15CD2}" type="datetime1">
              <a:rPr lang="zh-TW" altLang="en-US" smtClean="0">
                <a:solidFill>
                  <a:prstClr val="black">
                    <a:tint val="75000"/>
                  </a:prstClr>
                </a:solidFill>
              </a:rPr>
              <a:t>2023/8/13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56573508"/>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22" y="0"/>
            <a:ext cx="9143353" cy="685799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1A1B4-E510-4603-A697-B75141345A9A}" type="datetime1">
              <a:rPr lang="zh-TW" altLang="en-US" smtClean="0">
                <a:solidFill>
                  <a:prstClr val="black">
                    <a:tint val="75000"/>
                  </a:prstClr>
                </a:solidFill>
              </a:rPr>
              <a:t>2023/8/13</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7020272" y="6356350"/>
            <a:ext cx="2133600" cy="365125"/>
          </a:xfrm>
          <a:prstGeom prst="rect">
            <a:avLst/>
          </a:prstGeom>
        </p:spPr>
        <p:txBody>
          <a:bodyPr vert="horz" lIns="91440" tIns="45720" rIns="91440" bIns="45720" rtlCol="0" anchor="ctr"/>
          <a:lstStyle>
            <a:lvl1pPr algn="r">
              <a:defRPr sz="1600">
                <a:solidFill>
                  <a:schemeClr val="tx1"/>
                </a:solidFill>
                <a:latin typeface="Arial" pitchFamily="34" charset="0"/>
                <a:cs typeface="Arial" pitchFamily="34" charset="0"/>
              </a:defRPr>
            </a:lvl1pPr>
          </a:lstStyle>
          <a:p>
            <a:fld id="{CBF0990F-49E1-4FEB-8995-5DD63E1EE8F6}" type="slidenum">
              <a:rPr lang="zh-TW" altLang="en-US" smtClean="0"/>
              <a:pPr/>
              <a:t>‹#›</a:t>
            </a:fld>
            <a:endParaRPr lang="zh-TW" altLang="en-US"/>
          </a:p>
        </p:txBody>
      </p:sp>
    </p:spTree>
    <p:extLst>
      <p:ext uri="{BB962C8B-B14F-4D97-AF65-F5344CB8AC3E}">
        <p14:creationId xmlns:p14="http://schemas.microsoft.com/office/powerpoint/2010/main" val="1458525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hf hdr="0" ftr="0" dt="0"/>
  <p:txStyles>
    <p:titleStyle>
      <a:lvl1pPr algn="l" defTabSz="914400" rtl="0" eaLnBrk="1" latinLnBrk="0" hangingPunct="1">
        <a:spcBef>
          <a:spcPct val="0"/>
        </a:spcBef>
        <a:buNone/>
        <a:defRPr sz="3600" b="1" kern="1200">
          <a:solidFill>
            <a:schemeClr val="tx1"/>
          </a:solidFill>
          <a:latin typeface="+mn-lt"/>
          <a:ea typeface="微軟正黑體" pitchFamily="34" charset="-120"/>
          <a:cs typeface="+mj-cs"/>
        </a:defRPr>
      </a:lvl1pPr>
    </p:titleStyle>
    <p:bodyStyle>
      <a:lvl1pPr marL="342900" indent="-3429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2pPr>
      <a:lvl3pPr marL="11430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3pPr>
      <a:lvl4pPr marL="16002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4pPr>
      <a:lvl5pPr marL="20574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em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2.png"/><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tiff"/><Relationship Id="rId5" Type="http://schemas.openxmlformats.org/officeDocument/2006/relationships/image" Target="../media/image42.png"/><Relationship Id="rId4" Type="http://schemas.openxmlformats.org/officeDocument/2006/relationships/image" Target="../media/image41.tiff"/></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tiff"/><Relationship Id="rId3" Type="http://schemas.microsoft.com/office/2007/relationships/hdphoto" Target="../media/hdphoto4.wdp"/><Relationship Id="rId7" Type="http://schemas.microsoft.com/office/2007/relationships/hdphoto" Target="../media/hdphoto6.wdp"/><Relationship Id="rId12" Type="http://schemas.microsoft.com/office/2007/relationships/hdphoto" Target="../media/hdphoto8.wdp"/><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png"/><Relationship Id="rId5" Type="http://schemas.microsoft.com/office/2007/relationships/hdphoto" Target="../media/hdphoto5.wdp"/><Relationship Id="rId10" Type="http://schemas.microsoft.com/office/2007/relationships/hdphoto" Target="../media/hdphoto7.wdp"/><Relationship Id="rId4" Type="http://schemas.openxmlformats.org/officeDocument/2006/relationships/image" Target="../media/image50.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6" Type="http://schemas.microsoft.com/office/2007/relationships/hdphoto" Target="../media/hdphoto10.wdp"/><Relationship Id="rId5" Type="http://schemas.openxmlformats.org/officeDocument/2006/relationships/image" Target="../media/image58.png"/><Relationship Id="rId4" Type="http://schemas.microsoft.com/office/2007/relationships/hdphoto" Target="../media/hdphoto9.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14.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360040" y="1196752"/>
            <a:ext cx="8316416" cy="2304256"/>
          </a:xfrm>
        </p:spPr>
        <p:txBody>
          <a:bodyPr>
            <a:normAutofit/>
          </a:bodyPr>
          <a:lstStyle/>
          <a:p>
            <a:pPr>
              <a:lnSpc>
                <a:spcPct val="150000"/>
              </a:lnSpc>
            </a:pPr>
            <a:r>
              <a:rPr lang="en-US" altLang="zh-TW" dirty="0"/>
              <a:t>Organ Transplantation in </a:t>
            </a:r>
            <a:br>
              <a:rPr lang="en-US" altLang="zh-TW" dirty="0"/>
            </a:br>
            <a:r>
              <a:rPr lang="en-US" altLang="zh-TW" dirty="0"/>
              <a:t>Wan Fan Hospital</a:t>
            </a:r>
            <a:endParaRPr lang="zh-TW" altLang="en-US" dirty="0"/>
          </a:p>
        </p:txBody>
      </p:sp>
      <p:sp>
        <p:nvSpPr>
          <p:cNvPr id="7" name="副標題 6"/>
          <p:cNvSpPr>
            <a:spLocks noGrp="1"/>
          </p:cNvSpPr>
          <p:nvPr>
            <p:ph type="subTitle" idx="1"/>
          </p:nvPr>
        </p:nvSpPr>
        <p:spPr>
          <a:xfrm>
            <a:off x="542864" y="3578101"/>
            <a:ext cx="8061584" cy="2731219"/>
          </a:xfrm>
        </p:spPr>
        <p:txBody>
          <a:bodyPr>
            <a:noAutofit/>
          </a:bodyPr>
          <a:lstStyle/>
          <a:p>
            <a:pPr>
              <a:lnSpc>
                <a:spcPct val="150000"/>
              </a:lnSpc>
              <a:spcBef>
                <a:spcPts val="1800"/>
              </a:spcBef>
            </a:pPr>
            <a:r>
              <a:rPr kumimoji="1" lang="en-US" altLang="zh-TW" i="1" dirty="0">
                <a:solidFill>
                  <a:schemeClr val="tx1"/>
                </a:solidFill>
              </a:rPr>
              <a:t>Ming-Che Lee,</a:t>
            </a:r>
            <a:r>
              <a:rPr kumimoji="1" lang="zh-TW" altLang="en-US" i="1" dirty="0">
                <a:solidFill>
                  <a:schemeClr val="tx1"/>
                </a:solidFill>
              </a:rPr>
              <a:t> </a:t>
            </a:r>
            <a:r>
              <a:rPr kumimoji="1" lang="en-US" altLang="zh-TW" i="1" dirty="0">
                <a:solidFill>
                  <a:schemeClr val="tx1"/>
                </a:solidFill>
              </a:rPr>
              <a:t>M.D.</a:t>
            </a:r>
          </a:p>
          <a:p>
            <a:pPr>
              <a:lnSpc>
                <a:spcPct val="110000"/>
              </a:lnSpc>
              <a:spcBef>
                <a:spcPts val="900"/>
              </a:spcBef>
            </a:pPr>
            <a:r>
              <a:rPr kumimoji="1" lang="en-US" altLang="zh-TW" sz="1400" dirty="0">
                <a:solidFill>
                  <a:schemeClr val="tx1"/>
                </a:solidFill>
              </a:rPr>
              <a:t>Deputy superintendent, Wan Fang Hospital, TMU, Taipei, Taiwan</a:t>
            </a:r>
          </a:p>
          <a:p>
            <a:pPr>
              <a:lnSpc>
                <a:spcPct val="110000"/>
              </a:lnSpc>
              <a:spcBef>
                <a:spcPts val="900"/>
              </a:spcBef>
            </a:pPr>
            <a:r>
              <a:rPr kumimoji="1" lang="en-US" altLang="zh-TW" sz="1400" dirty="0">
                <a:solidFill>
                  <a:schemeClr val="tx1"/>
                </a:solidFill>
              </a:rPr>
              <a:t>Director, TMU Organ Procurement Organization, Taipei, Taiwan</a:t>
            </a:r>
          </a:p>
          <a:p>
            <a:pPr>
              <a:lnSpc>
                <a:spcPct val="110000"/>
              </a:lnSpc>
              <a:spcBef>
                <a:spcPts val="900"/>
              </a:spcBef>
            </a:pPr>
            <a:r>
              <a:rPr kumimoji="1" lang="en-US" altLang="zh-TW" sz="1400" dirty="0">
                <a:solidFill>
                  <a:schemeClr val="tx1"/>
                </a:solidFill>
              </a:rPr>
              <a:t>Director, Organ Transplantation Center, Wan Fang Hospital, Taipei, Taiwan</a:t>
            </a:r>
          </a:p>
          <a:p>
            <a:pPr>
              <a:lnSpc>
                <a:spcPct val="110000"/>
              </a:lnSpc>
              <a:spcBef>
                <a:spcPts val="900"/>
              </a:spcBef>
            </a:pPr>
            <a:r>
              <a:rPr kumimoji="1" lang="en-US" altLang="zh-TW" sz="1400" dirty="0">
                <a:solidFill>
                  <a:schemeClr val="tx1"/>
                </a:solidFill>
              </a:rPr>
              <a:t>Chairman, Department</a:t>
            </a:r>
            <a:r>
              <a:rPr kumimoji="1" lang="zh-TW" altLang="en-US" sz="1400" dirty="0">
                <a:solidFill>
                  <a:schemeClr val="tx1"/>
                </a:solidFill>
              </a:rPr>
              <a:t> </a:t>
            </a:r>
            <a:r>
              <a:rPr kumimoji="1" lang="en-US" altLang="zh-TW" sz="1400" dirty="0">
                <a:solidFill>
                  <a:schemeClr val="tx1"/>
                </a:solidFill>
              </a:rPr>
              <a:t>of</a:t>
            </a:r>
            <a:r>
              <a:rPr kumimoji="1" lang="zh-TW" altLang="en-US" sz="1400" dirty="0">
                <a:solidFill>
                  <a:schemeClr val="tx1"/>
                </a:solidFill>
              </a:rPr>
              <a:t> </a:t>
            </a:r>
            <a:r>
              <a:rPr kumimoji="1" lang="en-US" altLang="zh-TW" sz="1400" dirty="0">
                <a:solidFill>
                  <a:schemeClr val="tx1"/>
                </a:solidFill>
              </a:rPr>
              <a:t>Surgery,</a:t>
            </a:r>
            <a:r>
              <a:rPr kumimoji="1" lang="zh-TW" altLang="en-US" sz="1400" dirty="0">
                <a:solidFill>
                  <a:schemeClr val="tx1"/>
                </a:solidFill>
              </a:rPr>
              <a:t> </a:t>
            </a:r>
            <a:r>
              <a:rPr kumimoji="1" lang="en-US" altLang="zh-TW" sz="1400" dirty="0">
                <a:solidFill>
                  <a:schemeClr val="tx1"/>
                </a:solidFill>
              </a:rPr>
              <a:t>Wan</a:t>
            </a:r>
            <a:r>
              <a:rPr kumimoji="1" lang="zh-TW" altLang="en-US" sz="1400" dirty="0">
                <a:solidFill>
                  <a:schemeClr val="tx1"/>
                </a:solidFill>
              </a:rPr>
              <a:t> </a:t>
            </a:r>
            <a:r>
              <a:rPr kumimoji="1" lang="en-US" altLang="zh-TW" sz="1400" dirty="0">
                <a:solidFill>
                  <a:schemeClr val="tx1"/>
                </a:solidFill>
              </a:rPr>
              <a:t>Fang</a:t>
            </a:r>
            <a:r>
              <a:rPr kumimoji="1" lang="zh-TW" altLang="en-US" sz="1400" dirty="0">
                <a:solidFill>
                  <a:schemeClr val="tx1"/>
                </a:solidFill>
              </a:rPr>
              <a:t> </a:t>
            </a:r>
            <a:r>
              <a:rPr kumimoji="1" lang="en-US" altLang="zh-TW" sz="1400" dirty="0">
                <a:solidFill>
                  <a:schemeClr val="tx1"/>
                </a:solidFill>
              </a:rPr>
              <a:t>Hospital, TMU, Taipei, Taiwan</a:t>
            </a:r>
          </a:p>
          <a:p>
            <a:pPr>
              <a:lnSpc>
                <a:spcPct val="110000"/>
              </a:lnSpc>
              <a:spcBef>
                <a:spcPts val="900"/>
              </a:spcBef>
            </a:pPr>
            <a:r>
              <a:rPr kumimoji="1" lang="en-US" altLang="zh-TW" sz="1400" dirty="0">
                <a:solidFill>
                  <a:schemeClr val="tx1"/>
                </a:solidFill>
              </a:rPr>
              <a:t>Professor of Surgery, School of Medicine, College of Medicine, TMU, Taipei, Taiwan</a:t>
            </a:r>
            <a:endParaRPr lang="zh-TW" altLang="zh-TW" sz="1400" dirty="0">
              <a:solidFill>
                <a:schemeClr val="bg1">
                  <a:lumMod val="65000"/>
                </a:schemeClr>
              </a:solidFill>
            </a:endParaRPr>
          </a:p>
          <a:p>
            <a:endParaRPr lang="zh-TW" altLang="en-US" sz="2000" dirty="0"/>
          </a:p>
        </p:txBody>
      </p:sp>
      <p:sp>
        <p:nvSpPr>
          <p:cNvPr id="8" name="投影片編號版面配置區 7"/>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1</a:t>
            </a:fld>
            <a:endParaRPr lang="zh-TW" altLang="en-US" dirty="0">
              <a:solidFill>
                <a:prstClr val="black">
                  <a:tint val="75000"/>
                </a:prstClr>
              </a:solidFill>
            </a:endParaRPr>
          </a:p>
        </p:txBody>
      </p:sp>
      <p:sp>
        <p:nvSpPr>
          <p:cNvPr id="2" name="矩形 1">
            <a:extLst>
              <a:ext uri="{FF2B5EF4-FFF2-40B4-BE49-F238E27FC236}">
                <a16:creationId xmlns:a16="http://schemas.microsoft.com/office/drawing/2014/main" id="{C1E78947-9339-E040-AC03-ABF3C0E68535}"/>
              </a:ext>
            </a:extLst>
          </p:cNvPr>
          <p:cNvSpPr/>
          <p:nvPr/>
        </p:nvSpPr>
        <p:spPr>
          <a:xfrm>
            <a:off x="1115616" y="6104329"/>
            <a:ext cx="6768752" cy="276999"/>
          </a:xfrm>
          <a:prstGeom prst="rect">
            <a:avLst/>
          </a:prstGeom>
        </p:spPr>
        <p:txBody>
          <a:bodyPr wrap="square">
            <a:spAutoFit/>
          </a:bodyPr>
          <a:lstStyle/>
          <a:p>
            <a:pPr algn="ctr"/>
            <a:r>
              <a:rPr lang="en" altLang="zh-TW" sz="1200" dirty="0">
                <a:solidFill>
                  <a:schemeClr val="bg1">
                    <a:lumMod val="50000"/>
                  </a:schemeClr>
                </a:solidFill>
              </a:rPr>
              <a:t>2023 Taiwan-Somaliland Medical Conference, August 13rd 2023, Hargeisa, Somaliland  </a:t>
            </a:r>
          </a:p>
        </p:txBody>
      </p:sp>
      <p:pic>
        <p:nvPicPr>
          <p:cNvPr id="3" name="圖片 2">
            <a:extLst>
              <a:ext uri="{FF2B5EF4-FFF2-40B4-BE49-F238E27FC236}">
                <a16:creationId xmlns:a16="http://schemas.microsoft.com/office/drawing/2014/main" id="{B1ACC148-1361-FB49-B13F-CD96EB5C90CA}"/>
              </a:ext>
            </a:extLst>
          </p:cNvPr>
          <p:cNvPicPr>
            <a:picLocks noChangeAspect="1"/>
          </p:cNvPicPr>
          <p:nvPr/>
        </p:nvPicPr>
        <p:blipFill>
          <a:blip r:embed="rId2"/>
          <a:stretch>
            <a:fillRect/>
          </a:stretch>
        </p:blipFill>
        <p:spPr>
          <a:xfrm>
            <a:off x="7020272" y="103659"/>
            <a:ext cx="2032000" cy="2032000"/>
          </a:xfrm>
          <a:prstGeom prst="rect">
            <a:avLst/>
          </a:prstGeom>
        </p:spPr>
      </p:pic>
      <p:pic>
        <p:nvPicPr>
          <p:cNvPr id="5" name="圖片 4">
            <a:extLst>
              <a:ext uri="{FF2B5EF4-FFF2-40B4-BE49-F238E27FC236}">
                <a16:creationId xmlns:a16="http://schemas.microsoft.com/office/drawing/2014/main" id="{86F11F72-D796-ED46-BE2D-39F4156A3F8B}"/>
              </a:ext>
            </a:extLst>
          </p:cNvPr>
          <p:cNvPicPr>
            <a:picLocks noChangeAspect="1"/>
          </p:cNvPicPr>
          <p:nvPr/>
        </p:nvPicPr>
        <p:blipFill rotWithShape="1">
          <a:blip r:embed="rId3"/>
          <a:srcRect b="29709"/>
          <a:stretch/>
        </p:blipFill>
        <p:spPr>
          <a:xfrm>
            <a:off x="107504" y="44625"/>
            <a:ext cx="3998094" cy="1296144"/>
          </a:xfrm>
          <a:prstGeom prst="rect">
            <a:avLst/>
          </a:prstGeom>
        </p:spPr>
      </p:pic>
    </p:spTree>
    <p:extLst>
      <p:ext uri="{BB962C8B-B14F-4D97-AF65-F5344CB8AC3E}">
        <p14:creationId xmlns:p14="http://schemas.microsoft.com/office/powerpoint/2010/main" val="314767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9A07DCE-224B-444A-A83E-EBEBEA5995A8}"/>
              </a:ext>
            </a:extLst>
          </p:cNvPr>
          <p:cNvSpPr>
            <a:spLocks noGrp="1"/>
          </p:cNvSpPr>
          <p:nvPr>
            <p:ph idx="1"/>
          </p:nvPr>
        </p:nvSpPr>
        <p:spPr>
          <a:xfrm>
            <a:off x="457200" y="1423317"/>
            <a:ext cx="8229600" cy="4525963"/>
          </a:xfrm>
        </p:spPr>
        <p:txBody>
          <a:bodyPr>
            <a:normAutofit/>
          </a:bodyPr>
          <a:lstStyle/>
          <a:p>
            <a:pPr>
              <a:lnSpc>
                <a:spcPct val="120000"/>
              </a:lnSpc>
            </a:pPr>
            <a:r>
              <a:rPr kumimoji="1" lang="en-US" altLang="zh-TW" sz="2000" dirty="0">
                <a:latin typeface="+mn-lt"/>
              </a:rPr>
              <a:t>Transplant organization, 2008</a:t>
            </a:r>
          </a:p>
          <a:p>
            <a:pPr lvl="1">
              <a:lnSpc>
                <a:spcPct val="120000"/>
              </a:lnSpc>
            </a:pPr>
            <a:r>
              <a:rPr lang="en-US" altLang="zh-TW" sz="2000" dirty="0">
                <a:latin typeface="+mn-lt"/>
              </a:rPr>
              <a:t>Member of the Council, The Transplantation Society of Taiwan, Taipei, Taiwan, November 2011 – present. </a:t>
            </a:r>
            <a:endParaRPr lang="zh-TW" altLang="zh-TW" sz="2000" dirty="0">
              <a:latin typeface="+mn-lt"/>
            </a:endParaRPr>
          </a:p>
          <a:p>
            <a:pPr lvl="1">
              <a:lnSpc>
                <a:spcPct val="120000"/>
              </a:lnSpc>
            </a:pPr>
            <a:r>
              <a:rPr lang="en-US" altLang="zh-TW" sz="2000" dirty="0">
                <a:latin typeface="+mn-lt"/>
              </a:rPr>
              <a:t>Board of Director, Taiwan Organ Registry and Sharing Center, Taipei, Taiwan, January 2011 – present.	</a:t>
            </a:r>
            <a:endParaRPr lang="zh-TW" altLang="zh-TW" sz="2000" dirty="0">
              <a:latin typeface="+mn-lt"/>
            </a:endParaRPr>
          </a:p>
          <a:p>
            <a:pPr lvl="1">
              <a:lnSpc>
                <a:spcPct val="120000"/>
              </a:lnSpc>
            </a:pPr>
            <a:r>
              <a:rPr lang="en-US" altLang="zh-TW" sz="2000" dirty="0">
                <a:latin typeface="+mn-lt"/>
              </a:rPr>
              <a:t>President, Organ Donation Association, R.O.C., September 2017- present.</a:t>
            </a:r>
            <a:endParaRPr lang="zh-TW" altLang="zh-TW" sz="2000" dirty="0">
              <a:latin typeface="+mn-lt"/>
            </a:endParaRPr>
          </a:p>
          <a:p>
            <a:pPr marL="0" indent="0">
              <a:lnSpc>
                <a:spcPct val="120000"/>
              </a:lnSpc>
              <a:buNone/>
            </a:pPr>
            <a:endParaRPr lang="zh-TW" altLang="zh-TW" sz="2000" dirty="0">
              <a:latin typeface="+mn-lt"/>
            </a:endParaRPr>
          </a:p>
          <a:p>
            <a:pPr lvl="1">
              <a:lnSpc>
                <a:spcPct val="120000"/>
              </a:lnSpc>
            </a:pPr>
            <a:endParaRPr kumimoji="1" lang="zh-TW" altLang="en-US" sz="2000" dirty="0">
              <a:latin typeface="+mn-lt"/>
            </a:endParaRPr>
          </a:p>
        </p:txBody>
      </p:sp>
      <p:pic>
        <p:nvPicPr>
          <p:cNvPr id="10" name="圖片 9">
            <a:extLst>
              <a:ext uri="{FF2B5EF4-FFF2-40B4-BE49-F238E27FC236}">
                <a16:creationId xmlns:a16="http://schemas.microsoft.com/office/drawing/2014/main" id="{7FB2A383-95F5-E34F-A31A-5A0F50A0CC94}"/>
              </a:ext>
            </a:extLst>
          </p:cNvPr>
          <p:cNvPicPr/>
          <p:nvPr/>
        </p:nvPicPr>
        <p:blipFill rotWithShape="1">
          <a:blip r:embed="rId2" cstate="email">
            <a:extLst>
              <a:ext uri="{28A0092B-C50C-407E-A947-70E740481C1C}">
                <a14:useLocalDpi xmlns:a14="http://schemas.microsoft.com/office/drawing/2010/main" val="0"/>
              </a:ext>
            </a:extLst>
          </a:blip>
          <a:srcRect l="11754" t="8484" r="11136" b="16207"/>
          <a:stretch/>
        </p:blipFill>
        <p:spPr bwMode="auto">
          <a:xfrm>
            <a:off x="5644066" y="4446270"/>
            <a:ext cx="1448214" cy="1924144"/>
          </a:xfrm>
          <a:prstGeom prst="rect">
            <a:avLst/>
          </a:prstGeom>
          <a:noFill/>
          <a:ln>
            <a:noFill/>
          </a:ln>
        </p:spPr>
      </p:pic>
      <p:pic>
        <p:nvPicPr>
          <p:cNvPr id="11" name="圖片 10" descr="14986400014769 (1)">
            <a:extLst>
              <a:ext uri="{FF2B5EF4-FFF2-40B4-BE49-F238E27FC236}">
                <a16:creationId xmlns:a16="http://schemas.microsoft.com/office/drawing/2014/main" id="{F72492B5-5640-A647-B238-CB879B707E89}"/>
              </a:ext>
            </a:extLst>
          </p:cNvPr>
          <p:cNvPicPr/>
          <p:nvPr/>
        </p:nvPicPr>
        <p:blipFill rotWithShape="1">
          <a:blip r:embed="rId3" cstate="email">
            <a:extLst>
              <a:ext uri="{28A0092B-C50C-407E-A947-70E740481C1C}">
                <a14:useLocalDpi xmlns:a14="http://schemas.microsoft.com/office/drawing/2010/main" val="0"/>
              </a:ext>
            </a:extLst>
          </a:blip>
          <a:srcRect l="2565" t="1600" r="1128" b="1600"/>
          <a:stretch/>
        </p:blipFill>
        <p:spPr bwMode="auto">
          <a:xfrm>
            <a:off x="7420548" y="4446270"/>
            <a:ext cx="1543940" cy="1924144"/>
          </a:xfrm>
          <a:prstGeom prst="rect">
            <a:avLst/>
          </a:prstGeom>
          <a:noFill/>
          <a:ln>
            <a:noFill/>
          </a:ln>
        </p:spPr>
      </p:pic>
      <p:pic>
        <p:nvPicPr>
          <p:cNvPr id="13" name="圖片 12">
            <a:extLst>
              <a:ext uri="{FF2B5EF4-FFF2-40B4-BE49-F238E27FC236}">
                <a16:creationId xmlns:a16="http://schemas.microsoft.com/office/drawing/2014/main" id="{0CE45E15-C886-1241-AF6E-2D93CA609093}"/>
              </a:ext>
            </a:extLst>
          </p:cNvPr>
          <p:cNvPicPr>
            <a:picLocks noChangeAspect="1"/>
          </p:cNvPicPr>
          <p:nvPr/>
        </p:nvPicPr>
        <p:blipFill rotWithShape="1">
          <a:blip r:embed="rId4"/>
          <a:srcRect l="1393" t="2468"/>
          <a:stretch/>
        </p:blipFill>
        <p:spPr>
          <a:xfrm>
            <a:off x="2771800" y="4416896"/>
            <a:ext cx="2736304" cy="1904420"/>
          </a:xfrm>
          <a:prstGeom prst="rect">
            <a:avLst/>
          </a:prstGeom>
        </p:spPr>
      </p:pic>
      <p:pic>
        <p:nvPicPr>
          <p:cNvPr id="2" name="圖片 1"/>
          <p:cNvPicPr>
            <a:picLocks noChangeAspect="1"/>
          </p:cNvPicPr>
          <p:nvPr/>
        </p:nvPicPr>
        <p:blipFill rotWithShape="1">
          <a:blip r:embed="rId5" cstate="email">
            <a:extLst>
              <a:ext uri="{28A0092B-C50C-407E-A947-70E740481C1C}">
                <a14:useLocalDpi xmlns:a14="http://schemas.microsoft.com/office/drawing/2010/main" val="0"/>
              </a:ext>
            </a:extLst>
          </a:blip>
          <a:srcRect l="9099" t="20601" r="15392" b="24800"/>
          <a:stretch/>
        </p:blipFill>
        <p:spPr>
          <a:xfrm>
            <a:off x="7297643" y="116632"/>
            <a:ext cx="1594837" cy="1727740"/>
          </a:xfrm>
          <a:prstGeom prst="ellipse">
            <a:avLst/>
          </a:prstGeom>
          <a:ln>
            <a:noFill/>
          </a:ln>
          <a:effectLst>
            <a:softEdge rad="112500"/>
          </a:effectLst>
        </p:spPr>
      </p:pic>
      <p:sp>
        <p:nvSpPr>
          <p:cNvPr id="9" name="標題 1">
            <a:extLst>
              <a:ext uri="{FF2B5EF4-FFF2-40B4-BE49-F238E27FC236}">
                <a16:creationId xmlns:a16="http://schemas.microsoft.com/office/drawing/2014/main" id="{C2971536-8040-9D4C-AFFB-E70F29DDED0F}"/>
              </a:ext>
            </a:extLst>
          </p:cNvPr>
          <p:cNvSpPr>
            <a:spLocks noGrp="1"/>
          </p:cNvSpPr>
          <p:nvPr>
            <p:ph type="title"/>
          </p:nvPr>
        </p:nvSpPr>
        <p:spPr>
          <a:xfrm>
            <a:off x="374848" y="197768"/>
            <a:ext cx="8229600" cy="1143000"/>
          </a:xfrm>
        </p:spPr>
        <p:txBody>
          <a:bodyPr>
            <a:normAutofit/>
          </a:bodyPr>
          <a:lstStyle/>
          <a:p>
            <a:r>
              <a:rPr kumimoji="1" lang="en-US" altLang="zh-TW" sz="3600" dirty="0">
                <a:latin typeface="+mj-lt"/>
              </a:rPr>
              <a:t>My transplant journey II </a:t>
            </a:r>
            <a:r>
              <a:rPr kumimoji="1" lang="en-US" altLang="zh-TW" sz="2400" dirty="0"/>
              <a:t>– MC Lee, M.D.</a:t>
            </a:r>
            <a:endParaRPr kumimoji="1" lang="zh-TW" altLang="en-US" sz="2400" dirty="0">
              <a:latin typeface="+mj-lt"/>
            </a:endParaRPr>
          </a:p>
        </p:txBody>
      </p:sp>
      <p:sp>
        <p:nvSpPr>
          <p:cNvPr id="8" name="投影片編號版面配置區 1">
            <a:extLst>
              <a:ext uri="{FF2B5EF4-FFF2-40B4-BE49-F238E27FC236}">
                <a16:creationId xmlns:a16="http://schemas.microsoft.com/office/drawing/2014/main" id="{E6EDFBD8-EFF1-CA46-AEBF-FA378AA34FAB}"/>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10</a:t>
            </a:fld>
            <a:endParaRPr lang="zh-TW" altLang="en-US" dirty="0"/>
          </a:p>
        </p:txBody>
      </p:sp>
    </p:spTree>
    <p:extLst>
      <p:ext uri="{BB962C8B-B14F-4D97-AF65-F5344CB8AC3E}">
        <p14:creationId xmlns:p14="http://schemas.microsoft.com/office/powerpoint/2010/main" val="139063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404664"/>
            <a:ext cx="8229600" cy="785818"/>
          </a:xfrm>
        </p:spPr>
        <p:txBody>
          <a:bodyPr>
            <a:normAutofit/>
          </a:bodyPr>
          <a:lstStyle/>
          <a:p>
            <a:r>
              <a:rPr lang="en-US" altLang="zh-TW" dirty="0">
                <a:latin typeface="+mn-lt"/>
              </a:rPr>
              <a:t>First organ transplantation in Taiwan</a:t>
            </a:r>
            <a:endParaRPr lang="zh-TW" altLang="en-US" dirty="0">
              <a:latin typeface="+mn-lt"/>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64457691"/>
              </p:ext>
            </p:extLst>
          </p:nvPr>
        </p:nvGraphicFramePr>
        <p:xfrm>
          <a:off x="518864" y="1707912"/>
          <a:ext cx="8229600" cy="4097352"/>
        </p:xfrm>
        <a:graphic>
          <a:graphicData uri="http://schemas.openxmlformats.org/drawingml/2006/table">
            <a:tbl>
              <a:tblPr firstRow="1" bandRow="1">
                <a:tableStyleId>{5C22544A-7EE6-4342-B048-85BDC9FD1C3A}</a:tableStyleId>
              </a:tblPr>
              <a:tblGrid>
                <a:gridCol w="1500169">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gridCol w="4800605">
                  <a:extLst>
                    <a:ext uri="{9D8B030D-6E8A-4147-A177-3AD203B41FA5}">
                      <a16:colId xmlns:a16="http://schemas.microsoft.com/office/drawing/2014/main" val="20002"/>
                    </a:ext>
                  </a:extLst>
                </a:gridCol>
              </a:tblGrid>
              <a:tr h="585336">
                <a:tc>
                  <a:txBody>
                    <a:bodyPr/>
                    <a:lstStyle/>
                    <a:p>
                      <a:pPr algn="ctr"/>
                      <a:r>
                        <a:rPr lang="en-US" altLang="zh-TW" sz="2000" dirty="0">
                          <a:latin typeface="+mn-lt"/>
                        </a:rPr>
                        <a:t>Year</a:t>
                      </a:r>
                      <a:endParaRPr lang="zh-TW" altLang="en-US" sz="2000" dirty="0">
                        <a:latin typeface="+mn-lt"/>
                      </a:endParaRPr>
                    </a:p>
                  </a:txBody>
                  <a:tcPr/>
                </a:tc>
                <a:tc>
                  <a:txBody>
                    <a:bodyPr/>
                    <a:lstStyle/>
                    <a:p>
                      <a:pPr algn="ctr"/>
                      <a:r>
                        <a:rPr lang="en-US" altLang="zh-TW" sz="2000" dirty="0">
                          <a:latin typeface="+mn-lt"/>
                        </a:rPr>
                        <a:t>Organ </a:t>
                      </a:r>
                      <a:endParaRPr lang="zh-TW" altLang="en-US" sz="2000" dirty="0">
                        <a:latin typeface="+mn-lt"/>
                      </a:endParaRPr>
                    </a:p>
                  </a:txBody>
                  <a:tcPr/>
                </a:tc>
                <a:tc>
                  <a:txBody>
                    <a:bodyPr/>
                    <a:lstStyle/>
                    <a:p>
                      <a:pPr algn="ctr"/>
                      <a:r>
                        <a:rPr lang="en-US" altLang="zh-TW" sz="2000" dirty="0">
                          <a:latin typeface="+mn-lt"/>
                        </a:rPr>
                        <a:t>Institute </a:t>
                      </a:r>
                      <a:endParaRPr lang="zh-TW" altLang="en-US" sz="2000" dirty="0">
                        <a:latin typeface="+mn-lt"/>
                      </a:endParaRPr>
                    </a:p>
                  </a:txBody>
                  <a:tcPr/>
                </a:tc>
                <a:extLst>
                  <a:ext uri="{0D108BD9-81ED-4DB2-BD59-A6C34878D82A}">
                    <a16:rowId xmlns:a16="http://schemas.microsoft.com/office/drawing/2014/main" val="10000"/>
                  </a:ext>
                </a:extLst>
              </a:tr>
              <a:tr h="585336">
                <a:tc>
                  <a:txBody>
                    <a:bodyPr/>
                    <a:lstStyle/>
                    <a:p>
                      <a:pPr algn="ctr"/>
                      <a:r>
                        <a:rPr lang="en-US" altLang="zh-TW" sz="2000" dirty="0">
                          <a:latin typeface="+mn-lt"/>
                        </a:rPr>
                        <a:t>1968</a:t>
                      </a:r>
                      <a:endParaRPr lang="zh-TW" altLang="en-US" sz="2000" dirty="0">
                        <a:latin typeface="+mn-lt"/>
                      </a:endParaRPr>
                    </a:p>
                  </a:txBody>
                  <a:tcPr/>
                </a:tc>
                <a:tc>
                  <a:txBody>
                    <a:bodyPr/>
                    <a:lstStyle/>
                    <a:p>
                      <a:pPr algn="ctr"/>
                      <a:r>
                        <a:rPr lang="en-US" altLang="zh-TW" sz="2000" dirty="0">
                          <a:latin typeface="+mn-lt"/>
                        </a:rPr>
                        <a:t>Kidney </a:t>
                      </a:r>
                      <a:endParaRPr lang="zh-TW" altLang="en-US" sz="2000" dirty="0">
                        <a:latin typeface="+mn-lt"/>
                      </a:endParaRPr>
                    </a:p>
                  </a:txBody>
                  <a:tcPr/>
                </a:tc>
                <a:tc>
                  <a:txBody>
                    <a:bodyPr/>
                    <a:lstStyle/>
                    <a:p>
                      <a:pPr algn="ctr"/>
                      <a:r>
                        <a:rPr lang="en-US" altLang="zh-TW" sz="2000" dirty="0">
                          <a:latin typeface="+mn-lt"/>
                        </a:rPr>
                        <a:t>National</a:t>
                      </a:r>
                      <a:r>
                        <a:rPr lang="en-US" altLang="zh-TW" sz="2000" baseline="0" dirty="0">
                          <a:latin typeface="+mn-lt"/>
                        </a:rPr>
                        <a:t> Taiwan University Hospital</a:t>
                      </a:r>
                      <a:endParaRPr lang="zh-TW" altLang="en-US" sz="2000" dirty="0">
                        <a:latin typeface="+mn-lt"/>
                      </a:endParaRPr>
                    </a:p>
                  </a:txBody>
                  <a:tcPr/>
                </a:tc>
                <a:extLst>
                  <a:ext uri="{0D108BD9-81ED-4DB2-BD59-A6C34878D82A}">
                    <a16:rowId xmlns:a16="http://schemas.microsoft.com/office/drawing/2014/main" val="10001"/>
                  </a:ext>
                </a:extLst>
              </a:tr>
              <a:tr h="585336">
                <a:tc>
                  <a:txBody>
                    <a:bodyPr/>
                    <a:lstStyle/>
                    <a:p>
                      <a:pPr algn="ctr"/>
                      <a:r>
                        <a:rPr lang="en-US" altLang="zh-TW" sz="2000" dirty="0">
                          <a:latin typeface="+mn-lt"/>
                        </a:rPr>
                        <a:t>1984</a:t>
                      </a:r>
                      <a:endParaRPr lang="zh-TW" altLang="en-US" sz="2000" dirty="0">
                        <a:latin typeface="+mn-lt"/>
                      </a:endParaRPr>
                    </a:p>
                  </a:txBody>
                  <a:tcPr/>
                </a:tc>
                <a:tc>
                  <a:txBody>
                    <a:bodyPr/>
                    <a:lstStyle/>
                    <a:p>
                      <a:pPr algn="ctr"/>
                      <a:r>
                        <a:rPr lang="en-US" altLang="zh-TW" sz="2000" dirty="0">
                          <a:latin typeface="+mn-lt"/>
                        </a:rPr>
                        <a:t>Liver </a:t>
                      </a:r>
                      <a:endParaRPr lang="zh-TW" altLang="en-US" sz="2000" dirty="0">
                        <a:latin typeface="+mn-lt"/>
                      </a:endParaRPr>
                    </a:p>
                  </a:txBody>
                  <a:tcPr/>
                </a:tc>
                <a:tc>
                  <a:txBody>
                    <a:bodyPr/>
                    <a:lstStyle/>
                    <a:p>
                      <a:pPr algn="ctr"/>
                      <a:r>
                        <a:rPr lang="en-US" altLang="zh-TW" sz="2000" dirty="0">
                          <a:latin typeface="+mn-lt"/>
                        </a:rPr>
                        <a:t>Chang Gung Memorial</a:t>
                      </a:r>
                      <a:r>
                        <a:rPr lang="en-US" altLang="zh-TW" sz="2000" baseline="0" dirty="0">
                          <a:latin typeface="+mn-lt"/>
                        </a:rPr>
                        <a:t> Hospital, </a:t>
                      </a:r>
                      <a:r>
                        <a:rPr lang="en-US" altLang="zh-TW" sz="2000" baseline="0" dirty="0" err="1">
                          <a:latin typeface="+mn-lt"/>
                        </a:rPr>
                        <a:t>Linko</a:t>
                      </a:r>
                      <a:endParaRPr lang="zh-TW" altLang="en-US" sz="2000" dirty="0">
                        <a:latin typeface="+mn-lt"/>
                      </a:endParaRPr>
                    </a:p>
                  </a:txBody>
                  <a:tcPr/>
                </a:tc>
                <a:extLst>
                  <a:ext uri="{0D108BD9-81ED-4DB2-BD59-A6C34878D82A}">
                    <a16:rowId xmlns:a16="http://schemas.microsoft.com/office/drawing/2014/main" val="10002"/>
                  </a:ext>
                </a:extLst>
              </a:tr>
              <a:tr h="585336">
                <a:tc>
                  <a:txBody>
                    <a:bodyPr/>
                    <a:lstStyle/>
                    <a:p>
                      <a:pPr algn="ctr"/>
                      <a:r>
                        <a:rPr lang="en-US" altLang="zh-TW" sz="2000" dirty="0">
                          <a:latin typeface="+mn-lt"/>
                        </a:rPr>
                        <a:t>1984</a:t>
                      </a:r>
                      <a:endParaRPr lang="zh-TW" altLang="en-US" sz="2000" dirty="0">
                        <a:latin typeface="+mn-lt"/>
                      </a:endParaRPr>
                    </a:p>
                  </a:txBody>
                  <a:tcPr/>
                </a:tc>
                <a:tc>
                  <a:txBody>
                    <a:bodyPr/>
                    <a:lstStyle/>
                    <a:p>
                      <a:pPr algn="ctr"/>
                      <a:r>
                        <a:rPr lang="en-US" altLang="zh-TW" sz="2000" dirty="0">
                          <a:latin typeface="+mn-lt"/>
                        </a:rPr>
                        <a:t>Pancreas </a:t>
                      </a:r>
                      <a:endParaRPr lang="zh-TW" altLang="en-US" sz="2000" dirty="0">
                        <a:latin typeface="+mn-lt"/>
                      </a:endParaRPr>
                    </a:p>
                  </a:txBody>
                  <a:tcPr/>
                </a:tc>
                <a:tc>
                  <a:txBody>
                    <a:bodyPr/>
                    <a:lstStyle/>
                    <a:p>
                      <a:pPr algn="ctr"/>
                      <a:r>
                        <a:rPr lang="en-US" altLang="zh-TW" sz="2000" dirty="0">
                          <a:latin typeface="+mn-lt"/>
                        </a:rPr>
                        <a:t>Chang Gung Memorial</a:t>
                      </a:r>
                      <a:r>
                        <a:rPr lang="en-US" altLang="zh-TW" sz="2000" baseline="0" dirty="0">
                          <a:latin typeface="+mn-lt"/>
                        </a:rPr>
                        <a:t> Hospital, </a:t>
                      </a:r>
                      <a:r>
                        <a:rPr lang="en-US" altLang="zh-TW" sz="2000" baseline="0" dirty="0" err="1">
                          <a:latin typeface="+mn-lt"/>
                        </a:rPr>
                        <a:t>Linko</a:t>
                      </a:r>
                      <a:endParaRPr lang="zh-TW" altLang="en-US" sz="2000" dirty="0">
                        <a:latin typeface="+mn-lt"/>
                      </a:endParaRPr>
                    </a:p>
                  </a:txBody>
                  <a:tcPr/>
                </a:tc>
                <a:extLst>
                  <a:ext uri="{0D108BD9-81ED-4DB2-BD59-A6C34878D82A}">
                    <a16:rowId xmlns:a16="http://schemas.microsoft.com/office/drawing/2014/main" val="10003"/>
                  </a:ext>
                </a:extLst>
              </a:tr>
              <a:tr h="585336">
                <a:tc>
                  <a:txBody>
                    <a:bodyPr/>
                    <a:lstStyle/>
                    <a:p>
                      <a:pPr algn="ctr"/>
                      <a:r>
                        <a:rPr lang="en-US" altLang="zh-TW" sz="2000" dirty="0">
                          <a:latin typeface="+mn-lt"/>
                        </a:rPr>
                        <a:t>1987</a:t>
                      </a:r>
                      <a:endParaRPr lang="zh-TW" altLang="en-US" sz="2000" dirty="0">
                        <a:latin typeface="+mn-lt"/>
                      </a:endParaRPr>
                    </a:p>
                  </a:txBody>
                  <a:tcPr/>
                </a:tc>
                <a:tc>
                  <a:txBody>
                    <a:bodyPr/>
                    <a:lstStyle/>
                    <a:p>
                      <a:pPr algn="ctr"/>
                      <a:r>
                        <a:rPr lang="en-US" altLang="zh-TW" sz="2000" dirty="0">
                          <a:latin typeface="+mn-lt"/>
                        </a:rPr>
                        <a:t>Heart</a:t>
                      </a:r>
                      <a:r>
                        <a:rPr lang="en-US" altLang="zh-TW" sz="2000" baseline="0" dirty="0">
                          <a:latin typeface="+mn-lt"/>
                        </a:rPr>
                        <a:t> </a:t>
                      </a:r>
                      <a:endParaRPr lang="zh-TW" altLang="en-US" sz="2000" dirty="0">
                        <a:latin typeface="+mn-lt"/>
                      </a:endParaRPr>
                    </a:p>
                  </a:txBody>
                  <a:tcPr/>
                </a:tc>
                <a:tc>
                  <a:txBody>
                    <a:bodyPr/>
                    <a:lstStyle/>
                    <a:p>
                      <a:pPr algn="ctr"/>
                      <a:r>
                        <a:rPr lang="en-US" altLang="zh-TW" sz="2000" dirty="0">
                          <a:latin typeface="+mn-lt"/>
                        </a:rPr>
                        <a:t>National Taiwan University</a:t>
                      </a:r>
                      <a:r>
                        <a:rPr lang="en-US" altLang="zh-TW" sz="2000" baseline="0" dirty="0">
                          <a:latin typeface="+mn-lt"/>
                        </a:rPr>
                        <a:t> Hospital</a:t>
                      </a:r>
                      <a:endParaRPr lang="zh-TW" altLang="en-US" sz="2000" dirty="0">
                        <a:latin typeface="+mn-lt"/>
                      </a:endParaRPr>
                    </a:p>
                  </a:txBody>
                  <a:tcPr/>
                </a:tc>
                <a:extLst>
                  <a:ext uri="{0D108BD9-81ED-4DB2-BD59-A6C34878D82A}">
                    <a16:rowId xmlns:a16="http://schemas.microsoft.com/office/drawing/2014/main" val="10004"/>
                  </a:ext>
                </a:extLst>
              </a:tr>
              <a:tr h="585336">
                <a:tc>
                  <a:txBody>
                    <a:bodyPr/>
                    <a:lstStyle/>
                    <a:p>
                      <a:pPr algn="ctr"/>
                      <a:r>
                        <a:rPr lang="en-US" altLang="zh-TW" sz="2000" dirty="0">
                          <a:latin typeface="+mn-lt"/>
                        </a:rPr>
                        <a:t>1991</a:t>
                      </a:r>
                      <a:endParaRPr lang="zh-TW" altLang="en-US" sz="2000" dirty="0">
                        <a:latin typeface="+mn-lt"/>
                      </a:endParaRPr>
                    </a:p>
                  </a:txBody>
                  <a:tcPr/>
                </a:tc>
                <a:tc>
                  <a:txBody>
                    <a:bodyPr/>
                    <a:lstStyle/>
                    <a:p>
                      <a:pPr algn="ctr"/>
                      <a:r>
                        <a:rPr lang="en-US" altLang="zh-TW" sz="2000" dirty="0">
                          <a:latin typeface="+mn-lt"/>
                        </a:rPr>
                        <a:t>Lung </a:t>
                      </a:r>
                      <a:endParaRPr lang="zh-TW" altLang="en-US" sz="2000" dirty="0">
                        <a:latin typeface="+mn-lt"/>
                      </a:endParaRPr>
                    </a:p>
                  </a:txBody>
                  <a:tcPr/>
                </a:tc>
                <a:tc>
                  <a:txBody>
                    <a:bodyPr/>
                    <a:lstStyle/>
                    <a:p>
                      <a:pPr algn="ctr"/>
                      <a:r>
                        <a:rPr lang="en-US" altLang="zh-TW" sz="2000" dirty="0">
                          <a:latin typeface="+mn-lt"/>
                        </a:rPr>
                        <a:t>Taipei</a:t>
                      </a:r>
                      <a:r>
                        <a:rPr lang="en-US" altLang="zh-TW" sz="2000" baseline="0" dirty="0">
                          <a:latin typeface="+mn-lt"/>
                        </a:rPr>
                        <a:t> Veteran General Hospital </a:t>
                      </a:r>
                      <a:endParaRPr lang="zh-TW" altLang="en-US" sz="2000" dirty="0">
                        <a:latin typeface="+mn-lt"/>
                      </a:endParaRPr>
                    </a:p>
                  </a:txBody>
                  <a:tcPr/>
                </a:tc>
                <a:extLst>
                  <a:ext uri="{0D108BD9-81ED-4DB2-BD59-A6C34878D82A}">
                    <a16:rowId xmlns:a16="http://schemas.microsoft.com/office/drawing/2014/main" val="10005"/>
                  </a:ext>
                </a:extLst>
              </a:tr>
              <a:tr h="585336">
                <a:tc>
                  <a:txBody>
                    <a:bodyPr/>
                    <a:lstStyle/>
                    <a:p>
                      <a:pPr algn="ctr"/>
                      <a:r>
                        <a:rPr lang="en-US" altLang="zh-TW" sz="2000" dirty="0">
                          <a:latin typeface="+mn-lt"/>
                        </a:rPr>
                        <a:t>2007</a:t>
                      </a:r>
                      <a:endParaRPr lang="zh-TW" altLang="en-US" sz="2000" dirty="0">
                        <a:latin typeface="+mn-lt"/>
                      </a:endParaRPr>
                    </a:p>
                  </a:txBody>
                  <a:tcPr/>
                </a:tc>
                <a:tc>
                  <a:txBody>
                    <a:bodyPr/>
                    <a:lstStyle/>
                    <a:p>
                      <a:pPr algn="ctr"/>
                      <a:r>
                        <a:rPr lang="en-US" altLang="zh-TW" sz="2000" dirty="0">
                          <a:latin typeface="+mn-lt"/>
                        </a:rPr>
                        <a:t>Small bowel</a:t>
                      </a:r>
                      <a:r>
                        <a:rPr lang="en-US" altLang="zh-TW" sz="2000" baseline="0" dirty="0">
                          <a:latin typeface="+mn-lt"/>
                        </a:rPr>
                        <a:t> </a:t>
                      </a:r>
                      <a:endParaRPr lang="zh-TW" altLang="en-US" sz="2000" dirty="0">
                        <a:latin typeface="+mn-lt"/>
                      </a:endParaRPr>
                    </a:p>
                  </a:txBody>
                  <a:tcPr/>
                </a:tc>
                <a:tc>
                  <a:txBody>
                    <a:bodyPr/>
                    <a:lstStyle/>
                    <a:p>
                      <a:pPr algn="ctr"/>
                      <a:r>
                        <a:rPr lang="en-US" altLang="zh-TW" sz="2000" dirty="0">
                          <a:latin typeface="+mn-lt"/>
                        </a:rPr>
                        <a:t>Far East Memorial Hospital</a:t>
                      </a:r>
                      <a:endParaRPr lang="zh-TW" altLang="en-US" sz="2000" dirty="0">
                        <a:latin typeface="+mn-lt"/>
                      </a:endParaRPr>
                    </a:p>
                  </a:txBody>
                  <a:tcPr/>
                </a:tc>
                <a:extLst>
                  <a:ext uri="{0D108BD9-81ED-4DB2-BD59-A6C34878D82A}">
                    <a16:rowId xmlns:a16="http://schemas.microsoft.com/office/drawing/2014/main" val="10006"/>
                  </a:ext>
                </a:extLst>
              </a:tr>
            </a:tbl>
          </a:graphicData>
        </a:graphic>
      </p:graphicFrame>
      <p:sp>
        <p:nvSpPr>
          <p:cNvPr id="6" name="投影片編號版面配置區 1">
            <a:extLst>
              <a:ext uri="{FF2B5EF4-FFF2-40B4-BE49-F238E27FC236}">
                <a16:creationId xmlns:a16="http://schemas.microsoft.com/office/drawing/2014/main" id="{8A822C45-8DB7-5842-BAD9-4F835EBC9842}"/>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11</a:t>
            </a:fld>
            <a:endParaRPr lang="zh-TW" altLang="en-US" dirty="0"/>
          </a:p>
        </p:txBody>
      </p:sp>
    </p:spTree>
    <p:extLst>
      <p:ext uri="{BB962C8B-B14F-4D97-AF65-F5344CB8AC3E}">
        <p14:creationId xmlns:p14="http://schemas.microsoft.com/office/powerpoint/2010/main" val="188067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latin typeface="+mn-lt"/>
              </a:rPr>
              <a:t>Human</a:t>
            </a:r>
            <a:r>
              <a:rPr kumimoji="1" lang="zh-TW" altLang="en-US" dirty="0">
                <a:latin typeface="+mn-lt"/>
              </a:rPr>
              <a:t> </a:t>
            </a:r>
            <a:r>
              <a:rPr kumimoji="1" lang="en-US" altLang="zh-TW" dirty="0">
                <a:latin typeface="+mn-lt"/>
              </a:rPr>
              <a:t>Organ</a:t>
            </a:r>
            <a:r>
              <a:rPr kumimoji="1" lang="zh-TW" altLang="en-US" dirty="0">
                <a:latin typeface="+mn-lt"/>
              </a:rPr>
              <a:t> </a:t>
            </a:r>
            <a:r>
              <a:rPr kumimoji="1" lang="en-US" altLang="zh-TW" dirty="0">
                <a:latin typeface="+mn-lt"/>
              </a:rPr>
              <a:t>Transplantation</a:t>
            </a:r>
            <a:r>
              <a:rPr kumimoji="1" lang="zh-TW" altLang="en-US" dirty="0">
                <a:latin typeface="+mn-lt"/>
              </a:rPr>
              <a:t> </a:t>
            </a:r>
            <a:r>
              <a:rPr kumimoji="1" lang="en-US" altLang="zh-TW" dirty="0">
                <a:latin typeface="+mn-lt"/>
              </a:rPr>
              <a:t>Act</a:t>
            </a:r>
            <a:endParaRPr kumimoji="1" lang="zh-TW" altLang="en-US" dirty="0">
              <a:latin typeface="+mn-lt"/>
            </a:endParaRPr>
          </a:p>
        </p:txBody>
      </p:sp>
      <p:sp>
        <p:nvSpPr>
          <p:cNvPr id="3" name="內容版面配置區 2"/>
          <p:cNvSpPr>
            <a:spLocks noGrp="1"/>
          </p:cNvSpPr>
          <p:nvPr>
            <p:ph idx="1"/>
          </p:nvPr>
        </p:nvSpPr>
        <p:spPr>
          <a:xfrm>
            <a:off x="518864" y="1473095"/>
            <a:ext cx="8229600" cy="4836225"/>
          </a:xfrm>
        </p:spPr>
        <p:txBody>
          <a:bodyPr>
            <a:noAutofit/>
          </a:bodyPr>
          <a:lstStyle/>
          <a:p>
            <a:r>
              <a:rPr lang="en-US" altLang="zh-TW" dirty="0">
                <a:latin typeface="+mn-lt"/>
              </a:rPr>
              <a:t>Promulgated in June</a:t>
            </a:r>
            <a:r>
              <a:rPr lang="zh-TW" altLang="en-US" dirty="0">
                <a:latin typeface="+mn-lt"/>
              </a:rPr>
              <a:t> </a:t>
            </a:r>
            <a:r>
              <a:rPr lang="en-US" altLang="zh-TW" dirty="0">
                <a:latin typeface="+mn-lt"/>
              </a:rPr>
              <a:t>19</a:t>
            </a:r>
            <a:r>
              <a:rPr lang="en-US" altLang="zh-TW" baseline="30000" dirty="0">
                <a:latin typeface="+mn-lt"/>
              </a:rPr>
              <a:t>th</a:t>
            </a:r>
            <a:r>
              <a:rPr lang="zh-TW" altLang="en-US" dirty="0">
                <a:latin typeface="+mn-lt"/>
              </a:rPr>
              <a:t> </a:t>
            </a:r>
            <a:r>
              <a:rPr lang="en-US" altLang="zh-TW" dirty="0">
                <a:latin typeface="+mn-lt"/>
              </a:rPr>
              <a:t>1987, amendment</a:t>
            </a:r>
            <a:r>
              <a:rPr lang="zh-TW" altLang="en-US" dirty="0">
                <a:latin typeface="+mn-lt"/>
              </a:rPr>
              <a:t> </a:t>
            </a:r>
            <a:r>
              <a:rPr lang="en-US" altLang="zh-TW" dirty="0">
                <a:latin typeface="+mn-lt"/>
              </a:rPr>
              <a:t>in</a:t>
            </a:r>
            <a:r>
              <a:rPr lang="zh-TW" altLang="en-US" dirty="0">
                <a:latin typeface="+mn-lt"/>
              </a:rPr>
              <a:t> </a:t>
            </a:r>
            <a:r>
              <a:rPr lang="en-US" altLang="zh-TW" dirty="0">
                <a:latin typeface="+mn-lt"/>
              </a:rPr>
              <a:t>2011</a:t>
            </a:r>
          </a:p>
          <a:p>
            <a:r>
              <a:rPr lang="en-US" altLang="zh-TW" dirty="0">
                <a:latin typeface="+mn-lt"/>
              </a:rPr>
              <a:t>Deceased</a:t>
            </a:r>
            <a:r>
              <a:rPr lang="zh-TW" altLang="en-US" dirty="0">
                <a:latin typeface="+mn-lt"/>
              </a:rPr>
              <a:t> </a:t>
            </a:r>
            <a:r>
              <a:rPr lang="en-US" altLang="zh-TW" dirty="0">
                <a:latin typeface="+mn-lt"/>
              </a:rPr>
              <a:t>organ</a:t>
            </a:r>
            <a:r>
              <a:rPr lang="zh-TW" altLang="en-US" dirty="0">
                <a:latin typeface="+mn-lt"/>
              </a:rPr>
              <a:t> </a:t>
            </a:r>
            <a:r>
              <a:rPr lang="en-US" altLang="zh-TW" dirty="0">
                <a:latin typeface="+mn-lt"/>
              </a:rPr>
              <a:t>is</a:t>
            </a:r>
            <a:r>
              <a:rPr lang="zh-TW" altLang="en-US" dirty="0">
                <a:latin typeface="+mn-lt"/>
              </a:rPr>
              <a:t> </a:t>
            </a:r>
            <a:r>
              <a:rPr lang="en-US" altLang="zh-TW" dirty="0">
                <a:latin typeface="+mn-lt"/>
              </a:rPr>
              <a:t>the</a:t>
            </a:r>
            <a:r>
              <a:rPr lang="zh-TW" altLang="en-US" dirty="0">
                <a:latin typeface="+mn-lt"/>
              </a:rPr>
              <a:t> </a:t>
            </a:r>
            <a:r>
              <a:rPr lang="en-US" altLang="zh-TW" dirty="0">
                <a:latin typeface="+mn-lt"/>
              </a:rPr>
              <a:t>priority</a:t>
            </a:r>
            <a:r>
              <a:rPr lang="zh-TW" altLang="en-US" dirty="0">
                <a:latin typeface="+mn-lt"/>
              </a:rPr>
              <a:t> </a:t>
            </a:r>
            <a:r>
              <a:rPr lang="en-US" altLang="zh-TW" dirty="0">
                <a:latin typeface="+mn-lt"/>
              </a:rPr>
              <a:t>for</a:t>
            </a:r>
            <a:r>
              <a:rPr lang="zh-TW" altLang="en-US" dirty="0">
                <a:latin typeface="+mn-lt"/>
              </a:rPr>
              <a:t> </a:t>
            </a:r>
            <a:r>
              <a:rPr lang="en-US" altLang="zh-TW" dirty="0">
                <a:latin typeface="+mn-lt"/>
              </a:rPr>
              <a:t>organ</a:t>
            </a:r>
            <a:r>
              <a:rPr lang="zh-TW" altLang="en-US" dirty="0">
                <a:latin typeface="+mn-lt"/>
              </a:rPr>
              <a:t> </a:t>
            </a:r>
            <a:r>
              <a:rPr lang="en-US" altLang="zh-TW" dirty="0">
                <a:latin typeface="+mn-lt"/>
              </a:rPr>
              <a:t>transplantation</a:t>
            </a:r>
            <a:r>
              <a:rPr lang="zh-TW" altLang="en-US" dirty="0">
                <a:latin typeface="+mn-lt"/>
              </a:rPr>
              <a:t>  </a:t>
            </a:r>
            <a:endParaRPr lang="en-US" altLang="zh-TW" dirty="0">
              <a:latin typeface="+mn-lt"/>
            </a:endParaRPr>
          </a:p>
          <a:p>
            <a:r>
              <a:rPr lang="en-US" altLang="zh-TW" dirty="0">
                <a:latin typeface="+mn-lt"/>
              </a:rPr>
              <a:t>Declaration</a:t>
            </a:r>
            <a:r>
              <a:rPr lang="zh-TW" altLang="en-US" dirty="0">
                <a:latin typeface="+mn-lt"/>
              </a:rPr>
              <a:t> </a:t>
            </a:r>
            <a:r>
              <a:rPr lang="en-US" altLang="zh-TW" dirty="0">
                <a:latin typeface="+mn-lt"/>
              </a:rPr>
              <a:t>of</a:t>
            </a:r>
            <a:r>
              <a:rPr lang="zh-TW" altLang="en-US" dirty="0">
                <a:latin typeface="+mn-lt"/>
              </a:rPr>
              <a:t> </a:t>
            </a:r>
            <a:r>
              <a:rPr lang="en-US" altLang="zh-TW" dirty="0">
                <a:latin typeface="+mn-lt"/>
              </a:rPr>
              <a:t>death</a:t>
            </a:r>
            <a:r>
              <a:rPr lang="zh-TW" altLang="en-US" dirty="0">
                <a:latin typeface="+mn-lt"/>
              </a:rPr>
              <a:t> </a:t>
            </a:r>
            <a:r>
              <a:rPr lang="en-US" altLang="zh-TW" dirty="0">
                <a:latin typeface="+mn-lt"/>
              </a:rPr>
              <a:t>regarding to</a:t>
            </a:r>
            <a:r>
              <a:rPr lang="zh-TW" altLang="en-US" dirty="0">
                <a:latin typeface="+mn-lt"/>
              </a:rPr>
              <a:t> </a:t>
            </a:r>
            <a:r>
              <a:rPr lang="en-US" altLang="zh-TW" dirty="0">
                <a:latin typeface="+mn-lt"/>
              </a:rPr>
              <a:t>brain death</a:t>
            </a:r>
          </a:p>
          <a:p>
            <a:pPr lvl="1"/>
            <a:r>
              <a:rPr lang="en-US" altLang="zh-TW" dirty="0">
                <a:latin typeface="+mn-lt"/>
              </a:rPr>
              <a:t>Rule</a:t>
            </a:r>
            <a:r>
              <a:rPr lang="zh-TW" altLang="en-US" dirty="0">
                <a:latin typeface="+mn-lt"/>
              </a:rPr>
              <a:t> </a:t>
            </a:r>
            <a:r>
              <a:rPr lang="en-US" altLang="zh-TW" dirty="0">
                <a:latin typeface="+mn-lt"/>
              </a:rPr>
              <a:t>for</a:t>
            </a:r>
            <a:r>
              <a:rPr lang="zh-TW" altLang="en-US" dirty="0">
                <a:latin typeface="+mn-lt"/>
              </a:rPr>
              <a:t> </a:t>
            </a:r>
            <a:r>
              <a:rPr lang="en-US" altLang="zh-TW" dirty="0">
                <a:latin typeface="+mn-lt"/>
              </a:rPr>
              <a:t>brain</a:t>
            </a:r>
            <a:r>
              <a:rPr lang="zh-TW" altLang="en-US" dirty="0">
                <a:latin typeface="+mn-lt"/>
              </a:rPr>
              <a:t> </a:t>
            </a:r>
            <a:r>
              <a:rPr lang="en-US" altLang="zh-TW" dirty="0">
                <a:latin typeface="+mn-lt"/>
              </a:rPr>
              <a:t>death</a:t>
            </a:r>
            <a:r>
              <a:rPr lang="zh-TW" altLang="en-US" dirty="0">
                <a:latin typeface="+mn-lt"/>
              </a:rPr>
              <a:t> </a:t>
            </a:r>
            <a:r>
              <a:rPr lang="en-US" altLang="zh-TW" dirty="0">
                <a:latin typeface="+mn-lt"/>
              </a:rPr>
              <a:t>declaration</a:t>
            </a:r>
            <a:r>
              <a:rPr lang="zh-TW" altLang="en-US" dirty="0">
                <a:latin typeface="+mn-lt"/>
              </a:rPr>
              <a:t> </a:t>
            </a:r>
            <a:r>
              <a:rPr lang="en-US" altLang="zh-TW" dirty="0">
                <a:latin typeface="+mn-lt"/>
              </a:rPr>
              <a:t>in</a:t>
            </a:r>
            <a:r>
              <a:rPr lang="zh-TW" altLang="en-US" dirty="0">
                <a:latin typeface="+mn-lt"/>
              </a:rPr>
              <a:t> </a:t>
            </a:r>
            <a:r>
              <a:rPr lang="en-US" altLang="zh-TW" dirty="0">
                <a:latin typeface="+mn-lt"/>
              </a:rPr>
              <a:t>1987</a:t>
            </a:r>
          </a:p>
          <a:p>
            <a:pPr lvl="1"/>
            <a:r>
              <a:rPr lang="en-US" altLang="zh-TW" dirty="0">
                <a:latin typeface="+mn-lt"/>
              </a:rPr>
              <a:t>Guideline</a:t>
            </a:r>
            <a:r>
              <a:rPr lang="zh-TW" altLang="en-US" dirty="0">
                <a:latin typeface="+mn-lt"/>
              </a:rPr>
              <a:t> </a:t>
            </a:r>
            <a:r>
              <a:rPr lang="en-US" altLang="zh-TW" dirty="0">
                <a:latin typeface="+mn-lt"/>
              </a:rPr>
              <a:t>for</a:t>
            </a:r>
            <a:r>
              <a:rPr lang="zh-TW" altLang="en-US" dirty="0">
                <a:latin typeface="+mn-lt"/>
              </a:rPr>
              <a:t> </a:t>
            </a:r>
            <a:r>
              <a:rPr lang="en-US" altLang="zh-TW" dirty="0">
                <a:latin typeface="+mn-lt"/>
              </a:rPr>
              <a:t>brain</a:t>
            </a:r>
            <a:r>
              <a:rPr lang="zh-TW" altLang="en-US" dirty="0">
                <a:latin typeface="+mn-lt"/>
              </a:rPr>
              <a:t> </a:t>
            </a:r>
            <a:r>
              <a:rPr lang="en-US" altLang="zh-TW" dirty="0">
                <a:latin typeface="+mn-lt"/>
              </a:rPr>
              <a:t>death</a:t>
            </a:r>
            <a:r>
              <a:rPr lang="zh-TW" altLang="en-US" dirty="0">
                <a:latin typeface="+mn-lt"/>
              </a:rPr>
              <a:t> </a:t>
            </a:r>
            <a:r>
              <a:rPr lang="en-US" altLang="zh-TW" dirty="0">
                <a:latin typeface="+mn-lt"/>
              </a:rPr>
              <a:t>declaration</a:t>
            </a:r>
            <a:r>
              <a:rPr lang="zh-TW" altLang="en-US" dirty="0">
                <a:latin typeface="+mn-lt"/>
              </a:rPr>
              <a:t> </a:t>
            </a:r>
            <a:r>
              <a:rPr lang="en-US" altLang="zh-TW" dirty="0">
                <a:latin typeface="+mn-lt"/>
              </a:rPr>
              <a:t>in</a:t>
            </a:r>
            <a:r>
              <a:rPr lang="zh-TW" altLang="en-US" dirty="0">
                <a:latin typeface="+mn-lt"/>
              </a:rPr>
              <a:t> </a:t>
            </a:r>
            <a:r>
              <a:rPr lang="en-US" altLang="zh-TW" dirty="0">
                <a:latin typeface="+mn-lt"/>
              </a:rPr>
              <a:t>2004</a:t>
            </a:r>
            <a:r>
              <a:rPr lang="zh-TW" altLang="en-US" dirty="0">
                <a:latin typeface="+mn-lt"/>
              </a:rPr>
              <a:t> </a:t>
            </a:r>
            <a:endParaRPr lang="en-US" altLang="zh-TW" dirty="0">
              <a:latin typeface="+mn-lt"/>
            </a:endParaRPr>
          </a:p>
          <a:p>
            <a:r>
              <a:rPr lang="en-US" altLang="zh-TW" dirty="0">
                <a:latin typeface="+mn-lt"/>
              </a:rPr>
              <a:t>Living donor eligibility</a:t>
            </a:r>
          </a:p>
          <a:p>
            <a:pPr lvl="1"/>
            <a:r>
              <a:rPr lang="en-US" altLang="zh-TW" dirty="0">
                <a:latin typeface="+mn-lt"/>
              </a:rPr>
              <a:t>Restricted within 3rd degree consanguinity and spouse</a:t>
            </a:r>
            <a:r>
              <a:rPr lang="zh-TW" altLang="en-US" dirty="0">
                <a:latin typeface="+mn-lt"/>
              </a:rPr>
              <a:t> </a:t>
            </a:r>
            <a:r>
              <a:rPr lang="en-US" altLang="zh-TW" dirty="0">
                <a:latin typeface="+mn-lt"/>
              </a:rPr>
              <a:t>since</a:t>
            </a:r>
            <a:r>
              <a:rPr lang="zh-TW" altLang="en-US" dirty="0">
                <a:latin typeface="+mn-lt"/>
              </a:rPr>
              <a:t> </a:t>
            </a:r>
            <a:r>
              <a:rPr lang="en-US" altLang="zh-TW" dirty="0">
                <a:latin typeface="+mn-lt"/>
              </a:rPr>
              <a:t>1987</a:t>
            </a:r>
          </a:p>
          <a:p>
            <a:pPr lvl="1"/>
            <a:r>
              <a:rPr lang="en-US" altLang="zh-TW" dirty="0">
                <a:latin typeface="+mn-lt"/>
              </a:rPr>
              <a:t>Expanded to 5th consanguinity and spouse since 2002</a:t>
            </a:r>
          </a:p>
          <a:p>
            <a:endParaRPr kumimoji="1" lang="zh-TW" altLang="en-US" dirty="0">
              <a:latin typeface="+mn-lt"/>
            </a:endParaRPr>
          </a:p>
        </p:txBody>
      </p:sp>
      <p:sp>
        <p:nvSpPr>
          <p:cNvPr id="5" name="投影片編號版面配置區 1">
            <a:extLst>
              <a:ext uri="{FF2B5EF4-FFF2-40B4-BE49-F238E27FC236}">
                <a16:creationId xmlns:a16="http://schemas.microsoft.com/office/drawing/2014/main" id="{584F5D46-DA5A-B54B-99BA-8F0BE69C4BA6}"/>
              </a:ext>
            </a:extLst>
          </p:cNvPr>
          <p:cNvSpPr>
            <a:spLocks noGrp="1"/>
          </p:cNvSpPr>
          <p:nvPr>
            <p:ph type="sldNum" sz="quarter" idx="12"/>
          </p:nvPr>
        </p:nvSpPr>
        <p:spPr>
          <a:xfrm>
            <a:off x="7020272" y="6309320"/>
            <a:ext cx="2133600" cy="365125"/>
          </a:xfrm>
        </p:spPr>
        <p:txBody>
          <a:bodyPr/>
          <a:lstStyle/>
          <a:p>
            <a:fld id="{466F28E6-D65F-47F6-85C8-B4A5DF6798C5}" type="slidenum">
              <a:rPr lang="zh-TW" altLang="en-US" smtClean="0"/>
              <a:pPr/>
              <a:t>12</a:t>
            </a:fld>
            <a:endParaRPr lang="zh-TW" altLang="en-US" dirty="0"/>
          </a:p>
        </p:txBody>
      </p:sp>
      <p:pic>
        <p:nvPicPr>
          <p:cNvPr id="6" name="圖片 5">
            <a:extLst>
              <a:ext uri="{FF2B5EF4-FFF2-40B4-BE49-F238E27FC236}">
                <a16:creationId xmlns:a16="http://schemas.microsoft.com/office/drawing/2014/main" id="{1411E1CB-0A2A-BB41-A326-0E91C1F7D191}"/>
              </a:ext>
            </a:extLst>
          </p:cNvPr>
          <p:cNvPicPr>
            <a:picLocks noChangeAspect="1"/>
          </p:cNvPicPr>
          <p:nvPr/>
        </p:nvPicPr>
        <p:blipFill>
          <a:blip r:embed="rId3"/>
          <a:stretch>
            <a:fillRect/>
          </a:stretch>
        </p:blipFill>
        <p:spPr>
          <a:xfrm>
            <a:off x="7740352" y="116632"/>
            <a:ext cx="1234296" cy="928114"/>
          </a:xfrm>
          <a:prstGeom prst="rect">
            <a:avLst/>
          </a:prstGeom>
        </p:spPr>
      </p:pic>
    </p:spTree>
    <p:extLst>
      <p:ext uri="{BB962C8B-B14F-4D97-AF65-F5344CB8AC3E}">
        <p14:creationId xmlns:p14="http://schemas.microsoft.com/office/powerpoint/2010/main" val="8660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178844" y="1711349"/>
            <a:ext cx="3857652" cy="4669979"/>
          </a:xfrm>
        </p:spPr>
        <p:txBody>
          <a:bodyPr>
            <a:noAutofit/>
          </a:bodyPr>
          <a:lstStyle/>
          <a:p>
            <a:pPr>
              <a:lnSpc>
                <a:spcPts val="2800"/>
              </a:lnSpc>
            </a:pPr>
            <a:r>
              <a:rPr lang="en-US" altLang="zh-TW" sz="2000" dirty="0">
                <a:latin typeface="+mn-lt"/>
              </a:rPr>
              <a:t>Established on June, 2002</a:t>
            </a:r>
          </a:p>
          <a:p>
            <a:pPr>
              <a:lnSpc>
                <a:spcPts val="2800"/>
              </a:lnSpc>
            </a:pPr>
            <a:r>
              <a:rPr lang="en-US" sz="2000" dirty="0">
                <a:latin typeface="+mn-lt"/>
              </a:rPr>
              <a:t>Establishment of an organ procurement network</a:t>
            </a:r>
          </a:p>
          <a:p>
            <a:pPr>
              <a:lnSpc>
                <a:spcPts val="2800"/>
              </a:lnSpc>
            </a:pPr>
            <a:r>
              <a:rPr lang="en-US" sz="2000" dirty="0">
                <a:latin typeface="+mn-lt"/>
              </a:rPr>
              <a:t>Registration of deceased donors and recipients</a:t>
            </a:r>
          </a:p>
          <a:p>
            <a:pPr>
              <a:lnSpc>
                <a:spcPts val="2800"/>
              </a:lnSpc>
            </a:pPr>
            <a:r>
              <a:rPr lang="en-US" sz="2000" dirty="0">
                <a:latin typeface="+mn-lt"/>
              </a:rPr>
              <a:t>Planning and implementation of organ matching operations after 2005</a:t>
            </a:r>
          </a:p>
          <a:p>
            <a:pPr>
              <a:lnSpc>
                <a:spcPts val="2800"/>
              </a:lnSpc>
            </a:pPr>
            <a:r>
              <a:rPr lang="en-US" sz="2000" dirty="0">
                <a:latin typeface="+mn-lt"/>
              </a:rPr>
              <a:t>Education and training for related medical personnel</a:t>
            </a:r>
            <a:endParaRPr lang="zh-TW" altLang="en-US" sz="2000" dirty="0">
              <a:latin typeface="+mn-lt"/>
            </a:endParaRPr>
          </a:p>
          <a:p>
            <a:pPr>
              <a:lnSpc>
                <a:spcPts val="2800"/>
              </a:lnSpc>
            </a:pPr>
            <a:r>
              <a:rPr lang="en-US" sz="2000" dirty="0">
                <a:latin typeface="+mn-lt"/>
              </a:rPr>
              <a:t>Promotion of organ procurement education</a:t>
            </a:r>
          </a:p>
        </p:txBody>
      </p:sp>
      <p:sp>
        <p:nvSpPr>
          <p:cNvPr id="6" name="Rectangle 3"/>
          <p:cNvSpPr>
            <a:spLocks noGrp="1" noChangeArrowheads="1"/>
          </p:cNvSpPr>
          <p:nvPr>
            <p:ph type="title"/>
          </p:nvPr>
        </p:nvSpPr>
        <p:spPr bwMode="auto">
          <a:xfrm>
            <a:off x="395536" y="340066"/>
            <a:ext cx="7416824" cy="928694"/>
          </a:xfrm>
          <a:prstGeom prst="rect">
            <a:avLst/>
          </a:prstGeom>
          <a:noFill/>
          <a:ln w="9525">
            <a:noFill/>
            <a:miter lim="800000"/>
            <a:headEnd/>
            <a:tailEnd/>
          </a:ln>
        </p:spPr>
        <p:txBody>
          <a:bodyPr anchor="ctr">
            <a:noAutofit/>
          </a:bodyPr>
          <a:lstStyle/>
          <a:p>
            <a:pPr>
              <a:lnSpc>
                <a:spcPct val="120000"/>
              </a:lnSpc>
            </a:pPr>
            <a:r>
              <a:rPr lang="en-US" altLang="zh-TW" sz="3200" dirty="0">
                <a:latin typeface="+mn-lt"/>
                <a:ea typeface="標楷體" pitchFamily="65" charset="-120"/>
                <a:cs typeface="新細明體" charset="-120"/>
              </a:rPr>
              <a:t>Taiwan Organ Registry and Sharing Center</a:t>
            </a:r>
            <a:r>
              <a:rPr lang="zh-TW" altLang="en-US" sz="3200" dirty="0">
                <a:latin typeface="+mn-lt"/>
                <a:ea typeface="標楷體" pitchFamily="65" charset="-120"/>
                <a:cs typeface="新細明體" charset="-120"/>
              </a:rPr>
              <a:t> </a:t>
            </a:r>
            <a:endParaRPr lang="en-US" altLang="zh-TW" sz="3200" dirty="0">
              <a:latin typeface="+mn-lt"/>
              <a:ea typeface="標楷體" pitchFamily="65" charset="-120"/>
              <a:cs typeface="新細明體" charset="-120"/>
            </a:endParaRPr>
          </a:p>
        </p:txBody>
      </p:sp>
      <p:pic>
        <p:nvPicPr>
          <p:cNvPr id="7" name="Picture 2" descr="ORGS02"/>
          <p:cNvPicPr>
            <a:picLocks noChangeAspect="1" noChangeArrowheads="1"/>
          </p:cNvPicPr>
          <p:nvPr/>
        </p:nvPicPr>
        <p:blipFill>
          <a:blip r:embed="rId3"/>
          <a:srcRect/>
          <a:stretch>
            <a:fillRect/>
          </a:stretch>
        </p:blipFill>
        <p:spPr bwMode="auto">
          <a:xfrm>
            <a:off x="323850" y="1849200"/>
            <a:ext cx="4176713" cy="3937000"/>
          </a:xfrm>
          <a:prstGeom prst="rect">
            <a:avLst/>
          </a:prstGeom>
          <a:noFill/>
          <a:ln w="9525">
            <a:noFill/>
            <a:miter lim="800000"/>
            <a:headEnd/>
            <a:tailEnd/>
          </a:ln>
        </p:spPr>
      </p:pic>
      <p:sp>
        <p:nvSpPr>
          <p:cNvPr id="2" name="文字方塊 1"/>
          <p:cNvSpPr txBox="1"/>
          <p:nvPr/>
        </p:nvSpPr>
        <p:spPr>
          <a:xfrm>
            <a:off x="971600" y="5805264"/>
            <a:ext cx="3384376" cy="523220"/>
          </a:xfrm>
          <a:prstGeom prst="rect">
            <a:avLst/>
          </a:prstGeom>
          <a:noFill/>
        </p:spPr>
        <p:txBody>
          <a:bodyPr wrap="square" rtlCol="0">
            <a:spAutoFit/>
          </a:bodyPr>
          <a:lstStyle/>
          <a:p>
            <a:pPr algn="ctr"/>
            <a:r>
              <a:rPr kumimoji="1" lang="en-US" altLang="zh-TW" sz="1400" b="1" i="1" dirty="0"/>
              <a:t>Taiwan Organ Registry and Sharing Center (TORSC)</a:t>
            </a:r>
            <a:endParaRPr kumimoji="1" lang="zh-TW" altLang="en-US" sz="1400" b="1" i="1" dirty="0"/>
          </a:p>
        </p:txBody>
      </p:sp>
      <p:sp>
        <p:nvSpPr>
          <p:cNvPr id="4" name="文字方塊 3"/>
          <p:cNvSpPr txBox="1"/>
          <p:nvPr/>
        </p:nvSpPr>
        <p:spPr>
          <a:xfrm>
            <a:off x="4067944" y="4059649"/>
            <a:ext cx="1080120" cy="646331"/>
          </a:xfrm>
          <a:prstGeom prst="rect">
            <a:avLst/>
          </a:prstGeom>
          <a:noFill/>
        </p:spPr>
        <p:txBody>
          <a:bodyPr wrap="square" rtlCol="0">
            <a:spAutoFit/>
          </a:bodyPr>
          <a:lstStyle/>
          <a:p>
            <a:pPr algn="ctr"/>
            <a:r>
              <a:rPr kumimoji="1" lang="en-US" altLang="zh-TW" b="1" i="1" dirty="0"/>
              <a:t>Donor</a:t>
            </a:r>
            <a:r>
              <a:rPr kumimoji="1" lang="zh-TW" altLang="en-US" b="1" i="1" dirty="0"/>
              <a:t> </a:t>
            </a:r>
            <a:r>
              <a:rPr kumimoji="1" lang="en-US" altLang="zh-TW" b="1" i="1" dirty="0"/>
              <a:t>hospital</a:t>
            </a:r>
            <a:endParaRPr kumimoji="1" lang="zh-TW" altLang="en-US" b="1" i="1" dirty="0"/>
          </a:p>
        </p:txBody>
      </p:sp>
      <p:sp>
        <p:nvSpPr>
          <p:cNvPr id="8" name="文字方塊 7"/>
          <p:cNvSpPr txBox="1"/>
          <p:nvPr/>
        </p:nvSpPr>
        <p:spPr>
          <a:xfrm>
            <a:off x="251520" y="4994012"/>
            <a:ext cx="864096" cy="369332"/>
          </a:xfrm>
          <a:prstGeom prst="rect">
            <a:avLst/>
          </a:prstGeom>
          <a:noFill/>
        </p:spPr>
        <p:txBody>
          <a:bodyPr wrap="square" rtlCol="0">
            <a:spAutoFit/>
          </a:bodyPr>
          <a:lstStyle/>
          <a:p>
            <a:pPr algn="ctr"/>
            <a:r>
              <a:rPr kumimoji="1" lang="en-US" altLang="zh-TW" b="1" i="1" dirty="0"/>
              <a:t>OPO</a:t>
            </a:r>
            <a:endParaRPr kumimoji="1" lang="zh-TW" altLang="en-US" b="1" i="1" dirty="0"/>
          </a:p>
        </p:txBody>
      </p:sp>
      <p:sp>
        <p:nvSpPr>
          <p:cNvPr id="9" name="文字方塊 8"/>
          <p:cNvSpPr txBox="1"/>
          <p:nvPr/>
        </p:nvSpPr>
        <p:spPr>
          <a:xfrm>
            <a:off x="683568" y="1609636"/>
            <a:ext cx="1224136" cy="646331"/>
          </a:xfrm>
          <a:prstGeom prst="rect">
            <a:avLst/>
          </a:prstGeom>
          <a:noFill/>
        </p:spPr>
        <p:txBody>
          <a:bodyPr wrap="square" rtlCol="0">
            <a:spAutoFit/>
          </a:bodyPr>
          <a:lstStyle/>
          <a:p>
            <a:pPr algn="ctr"/>
            <a:r>
              <a:rPr kumimoji="1" lang="en-US" altLang="zh-TW" b="1" i="1" dirty="0"/>
              <a:t>Recipient</a:t>
            </a:r>
            <a:r>
              <a:rPr kumimoji="1" lang="zh-TW" altLang="en-US" b="1" i="1" dirty="0"/>
              <a:t>  </a:t>
            </a:r>
            <a:r>
              <a:rPr kumimoji="1" lang="en-US" altLang="zh-TW" b="1" i="1" dirty="0"/>
              <a:t>hospital</a:t>
            </a:r>
            <a:endParaRPr kumimoji="1" lang="zh-TW" altLang="en-US" b="1" i="1" dirty="0"/>
          </a:p>
        </p:txBody>
      </p:sp>
      <p:sp>
        <p:nvSpPr>
          <p:cNvPr id="10" name="投影片編號版面配置區 7">
            <a:extLst>
              <a:ext uri="{FF2B5EF4-FFF2-40B4-BE49-F238E27FC236}">
                <a16:creationId xmlns:a16="http://schemas.microsoft.com/office/drawing/2014/main" id="{7CFEA632-F592-154B-BD06-7B4221D50BB2}"/>
              </a:ext>
            </a:extLst>
          </p:cNvPr>
          <p:cNvSpPr>
            <a:spLocks noGrp="1"/>
          </p:cNvSpPr>
          <p:nvPr>
            <p:ph type="sldNum" sz="quarter" idx="12"/>
          </p:nvPr>
        </p:nvSpPr>
        <p:spPr>
          <a:xfrm>
            <a:off x="7020272" y="6376243"/>
            <a:ext cx="2133600" cy="365125"/>
          </a:xfrm>
        </p:spPr>
        <p:txBody>
          <a:bodyPr/>
          <a:lstStyle/>
          <a:p>
            <a:fld id="{CBF0990F-49E1-4FEB-8995-5DD63E1EE8F6}" type="slidenum">
              <a:rPr lang="zh-TW" altLang="en-US" smtClean="0">
                <a:solidFill>
                  <a:prstClr val="black">
                    <a:tint val="75000"/>
                  </a:prstClr>
                </a:solidFill>
              </a:rPr>
              <a:pPr/>
              <a:t>13</a:t>
            </a:fld>
            <a:endParaRPr lang="zh-TW" altLang="en-US" dirty="0">
              <a:solidFill>
                <a:prstClr val="black">
                  <a:tint val="75000"/>
                </a:prstClr>
              </a:solidFill>
            </a:endParaRPr>
          </a:p>
        </p:txBody>
      </p:sp>
      <p:pic>
        <p:nvPicPr>
          <p:cNvPr id="5" name="圖片 4">
            <a:extLst>
              <a:ext uri="{FF2B5EF4-FFF2-40B4-BE49-F238E27FC236}">
                <a16:creationId xmlns:a16="http://schemas.microsoft.com/office/drawing/2014/main" id="{ABA91881-C035-9E40-A181-C7664323CCAC}"/>
              </a:ext>
            </a:extLst>
          </p:cNvPr>
          <p:cNvPicPr>
            <a:picLocks noChangeAspect="1"/>
          </p:cNvPicPr>
          <p:nvPr/>
        </p:nvPicPr>
        <p:blipFill>
          <a:blip r:embed="rId4"/>
          <a:stretch>
            <a:fillRect/>
          </a:stretch>
        </p:blipFill>
        <p:spPr>
          <a:xfrm>
            <a:off x="8087072" y="188640"/>
            <a:ext cx="812800" cy="889000"/>
          </a:xfrm>
          <a:prstGeom prst="rect">
            <a:avLst/>
          </a:prstGeom>
        </p:spPr>
      </p:pic>
    </p:spTree>
    <p:extLst>
      <p:ext uri="{BB962C8B-B14F-4D97-AF65-F5344CB8AC3E}">
        <p14:creationId xmlns:p14="http://schemas.microsoft.com/office/powerpoint/2010/main" val="394926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6322454" y="5426984"/>
            <a:ext cx="2786050" cy="882336"/>
          </a:xfrm>
          <a:solidFill>
            <a:srgbClr val="000090"/>
          </a:solidFill>
          <a:ln>
            <a:solidFill>
              <a:srgbClr val="CCFFCC"/>
            </a:solidFill>
          </a:ln>
        </p:spPr>
        <p:txBody>
          <a:bodyPr>
            <a:normAutofit fontScale="90000"/>
          </a:bodyPr>
          <a:lstStyle/>
          <a:p>
            <a:r>
              <a:rPr kumimoji="0" lang="en-US" altLang="zh-TW" sz="2800" dirty="0">
                <a:solidFill>
                  <a:schemeClr val="bg1"/>
                </a:solidFill>
                <a:latin typeface="+mn-lt"/>
                <a:ea typeface="標楷體" pitchFamily="65" charset="-120"/>
              </a:rPr>
              <a:t>SOP of </a:t>
            </a:r>
            <a:br>
              <a:rPr kumimoji="0" lang="en-US" altLang="zh-TW" sz="2800" dirty="0">
                <a:solidFill>
                  <a:schemeClr val="bg1"/>
                </a:solidFill>
                <a:latin typeface="+mn-lt"/>
                <a:ea typeface="標楷體" pitchFamily="65" charset="-120"/>
              </a:rPr>
            </a:br>
            <a:r>
              <a:rPr kumimoji="0" lang="en-US" altLang="zh-TW" sz="2800" dirty="0">
                <a:solidFill>
                  <a:schemeClr val="bg1"/>
                </a:solidFill>
                <a:latin typeface="+mn-lt"/>
                <a:ea typeface="標楷體" pitchFamily="65" charset="-120"/>
              </a:rPr>
              <a:t>organ allocation </a:t>
            </a:r>
            <a:endParaRPr kumimoji="0" lang="zh-TW" altLang="en-US" sz="2800" dirty="0">
              <a:solidFill>
                <a:schemeClr val="bg1"/>
              </a:solidFill>
              <a:latin typeface="+mn-lt"/>
              <a:ea typeface="標楷體" pitchFamily="65" charset="-120"/>
            </a:endParaRPr>
          </a:p>
        </p:txBody>
      </p:sp>
      <p:sp>
        <p:nvSpPr>
          <p:cNvPr id="34818" name="Text Box 3"/>
          <p:cNvSpPr txBox="1">
            <a:spLocks noChangeArrowheads="1"/>
          </p:cNvSpPr>
          <p:nvPr/>
        </p:nvSpPr>
        <p:spPr bwMode="auto">
          <a:xfrm>
            <a:off x="431230" y="3555421"/>
            <a:ext cx="1728787" cy="574675"/>
          </a:xfrm>
          <a:prstGeom prst="rect">
            <a:avLst/>
          </a:prstGeom>
          <a:noFill/>
          <a:ln w="9525">
            <a:solidFill>
              <a:srgbClr val="000000"/>
            </a:solidFill>
            <a:miter lim="800000"/>
            <a:headEnd/>
            <a:tailEnd/>
          </a:ln>
        </p:spPr>
        <p:txBody>
          <a:bodyPr/>
          <a:lstStyle/>
          <a:p>
            <a:pPr algn="ctr"/>
            <a:r>
              <a:rPr lang="zh-TW" altLang="en-US" sz="1400">
                <a:solidFill>
                  <a:srgbClr val="000000"/>
                </a:solidFill>
                <a:latin typeface="標楷體" pitchFamily="65" charset="-120"/>
              </a:rPr>
              <a:t>移植醫院團</a:t>
            </a:r>
          </a:p>
          <a:p>
            <a:pPr algn="ctr"/>
            <a:r>
              <a:rPr lang="zh-TW" altLang="en-US" sz="1400">
                <a:solidFill>
                  <a:srgbClr val="000000"/>
                </a:solidFill>
                <a:latin typeface="標楷體" pitchFamily="65" charset="-120"/>
              </a:rPr>
              <a:t>隊進行評估</a:t>
            </a:r>
          </a:p>
        </p:txBody>
      </p:sp>
      <p:sp>
        <p:nvSpPr>
          <p:cNvPr id="34819" name="Text Box 4"/>
          <p:cNvSpPr txBox="1">
            <a:spLocks noChangeArrowheads="1"/>
          </p:cNvSpPr>
          <p:nvPr/>
        </p:nvSpPr>
        <p:spPr bwMode="auto">
          <a:xfrm>
            <a:off x="3095055" y="242408"/>
            <a:ext cx="2447925" cy="1079401"/>
          </a:xfrm>
          <a:prstGeom prst="rect">
            <a:avLst/>
          </a:prstGeom>
          <a:solidFill>
            <a:schemeClr val="accent6">
              <a:lumMod val="40000"/>
              <a:lumOff val="60000"/>
            </a:schemeClr>
          </a:solidFill>
          <a:ln w="9525">
            <a:solidFill>
              <a:srgbClr val="000000"/>
            </a:solidFill>
            <a:miter lim="800000"/>
            <a:headEnd/>
            <a:tailEnd/>
          </a:ln>
        </p:spPr>
        <p:txBody>
          <a:bodyPr/>
          <a:lstStyle/>
          <a:p>
            <a:pPr algn="ctr"/>
            <a:r>
              <a:rPr lang="zh-TW" altLang="en-US" sz="1400" dirty="0">
                <a:solidFill>
                  <a:srgbClr val="000000"/>
                </a:solidFill>
                <a:latin typeface="標楷體" pitchFamily="65" charset="-120"/>
              </a:rPr>
              <a:t>登錄中心</a:t>
            </a:r>
          </a:p>
          <a:p>
            <a:pPr algn="ctr"/>
            <a:r>
              <a:rPr lang="zh-TW" altLang="en-US" sz="1400" dirty="0">
                <a:solidFill>
                  <a:srgbClr val="000000"/>
                </a:solidFill>
                <a:latin typeface="標楷體" pitchFamily="65" charset="-120"/>
              </a:rPr>
              <a:t>全國移植資料電腦登錄系統（</a:t>
            </a:r>
            <a:r>
              <a:rPr lang="en-US" altLang="zh-TW" sz="1400" dirty="0">
                <a:solidFill>
                  <a:srgbClr val="000000"/>
                </a:solidFill>
                <a:latin typeface="標楷體" pitchFamily="65" charset="-120"/>
              </a:rPr>
              <a:t>24</a:t>
            </a:r>
            <a:r>
              <a:rPr lang="zh-TW" altLang="en-US" sz="1400" dirty="0">
                <a:solidFill>
                  <a:srgbClr val="000000"/>
                </a:solidFill>
                <a:latin typeface="標楷體" pitchFamily="65" charset="-120"/>
              </a:rPr>
              <a:t>小時通報）</a:t>
            </a:r>
            <a:endParaRPr lang="en-US" altLang="zh-TW" sz="1400" dirty="0">
              <a:solidFill>
                <a:srgbClr val="000000"/>
              </a:solidFill>
              <a:latin typeface="標楷體" pitchFamily="65" charset="-120"/>
            </a:endParaRPr>
          </a:p>
          <a:p>
            <a:pPr algn="ctr"/>
            <a:r>
              <a:rPr lang="en-US" altLang="zh-TW" b="1" dirty="0">
                <a:solidFill>
                  <a:srgbClr val="000090"/>
                </a:solidFill>
              </a:rPr>
              <a:t>TORSC</a:t>
            </a:r>
            <a:endParaRPr lang="zh-TW" altLang="en-US" b="1" dirty="0">
              <a:solidFill>
                <a:srgbClr val="000090"/>
              </a:solidFill>
            </a:endParaRPr>
          </a:p>
        </p:txBody>
      </p:sp>
      <p:sp>
        <p:nvSpPr>
          <p:cNvPr id="34820" name="Text Box 5"/>
          <p:cNvSpPr txBox="1">
            <a:spLocks noChangeArrowheads="1"/>
          </p:cNvSpPr>
          <p:nvPr/>
        </p:nvSpPr>
        <p:spPr bwMode="auto">
          <a:xfrm>
            <a:off x="3095055" y="1611304"/>
            <a:ext cx="2419350" cy="503312"/>
          </a:xfrm>
          <a:prstGeom prst="rect">
            <a:avLst/>
          </a:prstGeom>
          <a:solidFill>
            <a:srgbClr val="FF0000"/>
          </a:solidFill>
          <a:ln w="9525">
            <a:solidFill>
              <a:srgbClr val="000000"/>
            </a:solidFill>
            <a:miter lim="800000"/>
            <a:headEnd/>
            <a:tailEnd/>
          </a:ln>
        </p:spPr>
        <p:txBody>
          <a:bodyPr/>
          <a:lstStyle/>
          <a:p>
            <a:pPr algn="ctr"/>
            <a:r>
              <a:rPr lang="en-US" altLang="zh-TW" b="1" dirty="0">
                <a:solidFill>
                  <a:schemeClr val="bg1"/>
                </a:solidFill>
              </a:rPr>
              <a:t>ALLOCATION</a:t>
            </a:r>
            <a:r>
              <a:rPr lang="zh-TW" altLang="en-US" b="1" dirty="0">
                <a:solidFill>
                  <a:schemeClr val="bg1"/>
                </a:solidFill>
              </a:rPr>
              <a:t> </a:t>
            </a:r>
            <a:r>
              <a:rPr lang="en-US" altLang="zh-TW" b="1" dirty="0">
                <a:solidFill>
                  <a:schemeClr val="bg1"/>
                </a:solidFill>
              </a:rPr>
              <a:t>-</a:t>
            </a:r>
            <a:r>
              <a:rPr lang="zh-TW" altLang="en-US" b="1" dirty="0">
                <a:solidFill>
                  <a:schemeClr val="bg1"/>
                </a:solidFill>
              </a:rPr>
              <a:t> </a:t>
            </a:r>
            <a:r>
              <a:rPr lang="en-US" altLang="zh-TW" b="1" dirty="0">
                <a:solidFill>
                  <a:schemeClr val="bg1"/>
                </a:solidFill>
              </a:rPr>
              <a:t>TORSC</a:t>
            </a:r>
            <a:r>
              <a:rPr lang="zh-TW" altLang="en-US" b="1" dirty="0">
                <a:solidFill>
                  <a:schemeClr val="bg1"/>
                </a:solidFill>
              </a:rPr>
              <a:t> </a:t>
            </a:r>
          </a:p>
        </p:txBody>
      </p:sp>
      <p:sp>
        <p:nvSpPr>
          <p:cNvPr id="34821" name="Text Box 6"/>
          <p:cNvSpPr txBox="1">
            <a:spLocks noChangeArrowheads="1"/>
          </p:cNvSpPr>
          <p:nvPr/>
        </p:nvSpPr>
        <p:spPr bwMode="auto">
          <a:xfrm>
            <a:off x="3095055" y="2401879"/>
            <a:ext cx="2447925" cy="432817"/>
          </a:xfrm>
          <a:prstGeom prst="rect">
            <a:avLst/>
          </a:prstGeom>
          <a:solidFill>
            <a:srgbClr val="FF0000"/>
          </a:solidFill>
          <a:ln w="9525">
            <a:solidFill>
              <a:srgbClr val="000000"/>
            </a:solidFill>
            <a:miter lim="800000"/>
            <a:headEnd/>
            <a:tailEnd/>
          </a:ln>
        </p:spPr>
        <p:txBody>
          <a:bodyPr/>
          <a:lstStyle/>
          <a:p>
            <a:pPr algn="ctr"/>
            <a:r>
              <a:rPr lang="en-US" altLang="zh-TW" b="1" dirty="0">
                <a:solidFill>
                  <a:srgbClr val="FFFFFF"/>
                </a:solidFill>
              </a:rPr>
              <a:t>   ALLOCATION</a:t>
            </a:r>
            <a:r>
              <a:rPr lang="zh-TW" altLang="en-US" b="1" dirty="0">
                <a:solidFill>
                  <a:srgbClr val="FFFFFF"/>
                </a:solidFill>
              </a:rPr>
              <a:t> </a:t>
            </a:r>
            <a:r>
              <a:rPr lang="en-US" altLang="zh-TW" b="1" dirty="0">
                <a:solidFill>
                  <a:srgbClr val="FFFFFF"/>
                </a:solidFill>
              </a:rPr>
              <a:t>-</a:t>
            </a:r>
            <a:r>
              <a:rPr lang="zh-TW" altLang="en-US" b="1" dirty="0">
                <a:solidFill>
                  <a:srgbClr val="FFFFFF"/>
                </a:solidFill>
              </a:rPr>
              <a:t> </a:t>
            </a:r>
            <a:r>
              <a:rPr lang="en-US" altLang="zh-TW" b="1" dirty="0">
                <a:solidFill>
                  <a:srgbClr val="FFFFFF"/>
                </a:solidFill>
              </a:rPr>
              <a:t>OPO</a:t>
            </a:r>
            <a:endParaRPr lang="zh-TW" altLang="en-US" b="1" dirty="0">
              <a:solidFill>
                <a:srgbClr val="FFFFFF"/>
              </a:solidFill>
            </a:endParaRPr>
          </a:p>
        </p:txBody>
      </p:sp>
      <p:sp>
        <p:nvSpPr>
          <p:cNvPr id="34822" name="Text Box 7"/>
          <p:cNvSpPr txBox="1">
            <a:spLocks noChangeArrowheads="1"/>
          </p:cNvSpPr>
          <p:nvPr/>
        </p:nvSpPr>
        <p:spPr bwMode="auto">
          <a:xfrm>
            <a:off x="3095055" y="3194042"/>
            <a:ext cx="2447925" cy="432742"/>
          </a:xfrm>
          <a:prstGeom prst="rect">
            <a:avLst/>
          </a:prstGeom>
          <a:solidFill>
            <a:srgbClr val="FF0000"/>
          </a:solidFill>
          <a:ln w="9525">
            <a:solidFill>
              <a:srgbClr val="000000"/>
            </a:solidFill>
            <a:miter lim="800000"/>
            <a:headEnd/>
            <a:tailEnd/>
          </a:ln>
        </p:spPr>
        <p:txBody>
          <a:bodyPr/>
          <a:lstStyle/>
          <a:p>
            <a:pPr algn="ctr"/>
            <a:r>
              <a:rPr lang="en-US" altLang="zh-TW" b="1" dirty="0">
                <a:solidFill>
                  <a:schemeClr val="bg1"/>
                </a:solidFill>
              </a:rPr>
              <a:t>Organ</a:t>
            </a:r>
            <a:r>
              <a:rPr lang="zh-TW" altLang="en-US" b="1" dirty="0">
                <a:solidFill>
                  <a:schemeClr val="bg1"/>
                </a:solidFill>
              </a:rPr>
              <a:t> </a:t>
            </a:r>
            <a:r>
              <a:rPr lang="en-US" altLang="zh-TW" b="1" dirty="0">
                <a:solidFill>
                  <a:schemeClr val="bg1"/>
                </a:solidFill>
              </a:rPr>
              <a:t>sharing</a:t>
            </a:r>
            <a:r>
              <a:rPr lang="zh-TW" altLang="en-US" b="1" dirty="0">
                <a:solidFill>
                  <a:schemeClr val="bg1"/>
                </a:solidFill>
              </a:rPr>
              <a:t> </a:t>
            </a:r>
          </a:p>
        </p:txBody>
      </p:sp>
      <p:sp>
        <p:nvSpPr>
          <p:cNvPr id="34824" name="Text Box 9"/>
          <p:cNvSpPr txBox="1">
            <a:spLocks noChangeArrowheads="1"/>
          </p:cNvSpPr>
          <p:nvPr/>
        </p:nvSpPr>
        <p:spPr bwMode="auto">
          <a:xfrm>
            <a:off x="3095055" y="3986825"/>
            <a:ext cx="2447925" cy="864095"/>
          </a:xfrm>
          <a:prstGeom prst="rect">
            <a:avLst/>
          </a:prstGeom>
          <a:solidFill>
            <a:srgbClr val="FF0000"/>
          </a:solidFill>
          <a:ln w="9525">
            <a:solidFill>
              <a:srgbClr val="000000"/>
            </a:solidFill>
            <a:miter lim="800000"/>
            <a:headEnd/>
            <a:tailEnd/>
          </a:ln>
        </p:spPr>
        <p:txBody>
          <a:bodyPr/>
          <a:lstStyle/>
          <a:p>
            <a:pPr algn="ctr"/>
            <a:r>
              <a:rPr lang="en-US" altLang="zh-TW" sz="1600" b="1" dirty="0">
                <a:solidFill>
                  <a:srgbClr val="FFFFFF"/>
                </a:solidFill>
              </a:rPr>
              <a:t>Organ</a:t>
            </a:r>
            <a:r>
              <a:rPr lang="zh-TW" altLang="en-US" sz="1600" b="1" dirty="0">
                <a:solidFill>
                  <a:srgbClr val="FFFFFF"/>
                </a:solidFill>
              </a:rPr>
              <a:t> </a:t>
            </a:r>
            <a:r>
              <a:rPr lang="en-US" altLang="zh-TW" sz="1600" b="1" dirty="0">
                <a:solidFill>
                  <a:srgbClr val="FFFFFF"/>
                </a:solidFill>
              </a:rPr>
              <a:t>procurement</a:t>
            </a:r>
            <a:r>
              <a:rPr lang="zh-TW" altLang="en-US" sz="1600" b="1" dirty="0">
                <a:solidFill>
                  <a:srgbClr val="FFFFFF"/>
                </a:solidFill>
              </a:rPr>
              <a:t> </a:t>
            </a:r>
            <a:r>
              <a:rPr lang="en-US" altLang="zh-TW" sz="1600" b="1" dirty="0">
                <a:solidFill>
                  <a:srgbClr val="FFFFFF"/>
                </a:solidFill>
              </a:rPr>
              <a:t>/</a:t>
            </a:r>
            <a:r>
              <a:rPr lang="zh-TW" altLang="en-US" sz="1600" b="1" dirty="0">
                <a:solidFill>
                  <a:srgbClr val="FFFFFF"/>
                </a:solidFill>
              </a:rPr>
              <a:t> </a:t>
            </a:r>
            <a:r>
              <a:rPr lang="en-US" altLang="zh-TW" sz="1600" b="1" dirty="0">
                <a:solidFill>
                  <a:srgbClr val="FFFFFF"/>
                </a:solidFill>
              </a:rPr>
              <a:t>transportation</a:t>
            </a:r>
            <a:r>
              <a:rPr lang="zh-TW" altLang="en-US" sz="1600" b="1" dirty="0">
                <a:solidFill>
                  <a:srgbClr val="FFFFFF"/>
                </a:solidFill>
              </a:rPr>
              <a:t> </a:t>
            </a:r>
            <a:r>
              <a:rPr lang="en-US" altLang="zh-TW" sz="1600" b="1" dirty="0">
                <a:solidFill>
                  <a:srgbClr val="FFFFFF"/>
                </a:solidFill>
              </a:rPr>
              <a:t>/</a:t>
            </a:r>
            <a:r>
              <a:rPr lang="zh-TW" altLang="en-US" sz="1600" b="1" dirty="0">
                <a:solidFill>
                  <a:srgbClr val="FFFFFF"/>
                </a:solidFill>
              </a:rPr>
              <a:t> </a:t>
            </a:r>
            <a:r>
              <a:rPr lang="en-US" altLang="zh-TW" sz="1600" b="1" dirty="0">
                <a:solidFill>
                  <a:srgbClr val="FFFFFF"/>
                </a:solidFill>
              </a:rPr>
              <a:t>transplantation</a:t>
            </a:r>
            <a:r>
              <a:rPr lang="zh-TW" altLang="en-US" sz="1600" b="1" dirty="0">
                <a:solidFill>
                  <a:srgbClr val="FFFFFF"/>
                </a:solidFill>
              </a:rPr>
              <a:t> </a:t>
            </a:r>
          </a:p>
        </p:txBody>
      </p:sp>
      <p:sp>
        <p:nvSpPr>
          <p:cNvPr id="34825" name="Text Box 10"/>
          <p:cNvSpPr txBox="1">
            <a:spLocks noChangeArrowheads="1"/>
          </p:cNvSpPr>
          <p:nvPr/>
        </p:nvSpPr>
        <p:spPr bwMode="auto">
          <a:xfrm>
            <a:off x="3095055" y="5139746"/>
            <a:ext cx="2449512" cy="647278"/>
          </a:xfrm>
          <a:prstGeom prst="rect">
            <a:avLst/>
          </a:prstGeom>
          <a:solidFill>
            <a:schemeClr val="accent6">
              <a:lumMod val="40000"/>
              <a:lumOff val="60000"/>
            </a:schemeClr>
          </a:solidFill>
          <a:ln w="9525">
            <a:solidFill>
              <a:srgbClr val="000000"/>
            </a:solidFill>
            <a:miter lim="800000"/>
            <a:headEnd/>
            <a:tailEnd/>
          </a:ln>
        </p:spPr>
        <p:txBody>
          <a:bodyPr/>
          <a:lstStyle/>
          <a:p>
            <a:pPr algn="ctr"/>
            <a:r>
              <a:rPr lang="en-US" altLang="zh-TW" sz="1600" b="1" dirty="0">
                <a:solidFill>
                  <a:srgbClr val="000000"/>
                </a:solidFill>
              </a:rPr>
              <a:t>Post-transplantation</a:t>
            </a:r>
            <a:r>
              <a:rPr lang="zh-TW" altLang="en-US" sz="1600" b="1" dirty="0">
                <a:solidFill>
                  <a:srgbClr val="000000"/>
                </a:solidFill>
              </a:rPr>
              <a:t> </a:t>
            </a:r>
            <a:endParaRPr lang="en-US" altLang="zh-TW" sz="1600" b="1" dirty="0">
              <a:solidFill>
                <a:srgbClr val="000000"/>
              </a:solidFill>
            </a:endParaRPr>
          </a:p>
          <a:p>
            <a:pPr algn="ctr"/>
            <a:r>
              <a:rPr lang="en-US" altLang="zh-TW" sz="1600" b="1" dirty="0">
                <a:solidFill>
                  <a:srgbClr val="000000"/>
                </a:solidFill>
              </a:rPr>
              <a:t>follow-up</a:t>
            </a:r>
            <a:endParaRPr lang="zh-TW" altLang="en-US" sz="1600" b="1" dirty="0">
              <a:solidFill>
                <a:srgbClr val="000000"/>
              </a:solidFill>
            </a:endParaRPr>
          </a:p>
        </p:txBody>
      </p:sp>
      <p:sp>
        <p:nvSpPr>
          <p:cNvPr id="34826" name="Text Box 11"/>
          <p:cNvSpPr txBox="1">
            <a:spLocks noChangeArrowheads="1"/>
          </p:cNvSpPr>
          <p:nvPr/>
        </p:nvSpPr>
        <p:spPr bwMode="auto">
          <a:xfrm>
            <a:off x="6768182" y="458431"/>
            <a:ext cx="2159892" cy="271239"/>
          </a:xfrm>
          <a:prstGeom prst="rect">
            <a:avLst/>
          </a:prstGeom>
          <a:solidFill>
            <a:srgbClr val="CCFFCC"/>
          </a:solidFill>
          <a:ln w="9525">
            <a:solidFill>
              <a:srgbClr val="000000"/>
            </a:solidFill>
            <a:miter lim="800000"/>
            <a:headEnd/>
            <a:tailEnd/>
          </a:ln>
        </p:spPr>
        <p:txBody>
          <a:bodyPr/>
          <a:lstStyle/>
          <a:p>
            <a:pPr algn="ctr"/>
            <a:r>
              <a:rPr lang="en-US" altLang="zh-TW" sz="1400" b="1" dirty="0">
                <a:solidFill>
                  <a:srgbClr val="000000"/>
                </a:solidFill>
              </a:rPr>
              <a:t>Organ</a:t>
            </a:r>
            <a:r>
              <a:rPr lang="zh-TW" altLang="en-US" sz="1400" b="1" dirty="0">
                <a:solidFill>
                  <a:srgbClr val="000000"/>
                </a:solidFill>
              </a:rPr>
              <a:t> </a:t>
            </a:r>
            <a:r>
              <a:rPr lang="en-US" altLang="zh-TW" sz="1400" b="1" dirty="0">
                <a:solidFill>
                  <a:srgbClr val="000000"/>
                </a:solidFill>
              </a:rPr>
              <a:t>donation</a:t>
            </a:r>
            <a:r>
              <a:rPr lang="zh-TW" altLang="en-US" sz="1400" b="1" dirty="0">
                <a:solidFill>
                  <a:srgbClr val="000000"/>
                </a:solidFill>
              </a:rPr>
              <a:t> </a:t>
            </a:r>
          </a:p>
        </p:txBody>
      </p:sp>
      <p:sp>
        <p:nvSpPr>
          <p:cNvPr id="34827" name="Text Box 12"/>
          <p:cNvSpPr txBox="1">
            <a:spLocks noChangeArrowheads="1"/>
          </p:cNvSpPr>
          <p:nvPr/>
        </p:nvSpPr>
        <p:spPr bwMode="auto">
          <a:xfrm>
            <a:off x="6768530" y="962488"/>
            <a:ext cx="2159892" cy="360908"/>
          </a:xfrm>
          <a:prstGeom prst="rect">
            <a:avLst/>
          </a:prstGeom>
          <a:noFill/>
          <a:ln w="9525">
            <a:solidFill>
              <a:srgbClr val="000000"/>
            </a:solidFill>
            <a:miter lim="800000"/>
            <a:headEnd/>
            <a:tailEnd/>
          </a:ln>
        </p:spPr>
        <p:txBody>
          <a:bodyPr/>
          <a:lstStyle/>
          <a:p>
            <a:pPr algn="ctr"/>
            <a:r>
              <a:rPr lang="zh-TW" altLang="en-US" sz="1400">
                <a:solidFill>
                  <a:srgbClr val="000000"/>
                </a:solidFill>
              </a:rPr>
              <a:t>確認器官捐贈</a:t>
            </a:r>
          </a:p>
        </p:txBody>
      </p:sp>
      <p:sp>
        <p:nvSpPr>
          <p:cNvPr id="34828" name="Text Box 13"/>
          <p:cNvSpPr txBox="1">
            <a:spLocks noChangeArrowheads="1"/>
          </p:cNvSpPr>
          <p:nvPr/>
        </p:nvSpPr>
        <p:spPr bwMode="auto">
          <a:xfrm>
            <a:off x="6768530" y="1682568"/>
            <a:ext cx="2159892" cy="288528"/>
          </a:xfrm>
          <a:prstGeom prst="rect">
            <a:avLst/>
          </a:prstGeom>
          <a:solidFill>
            <a:srgbClr val="CCFFCC"/>
          </a:solidFill>
          <a:ln w="9525">
            <a:solidFill>
              <a:srgbClr val="000000"/>
            </a:solidFill>
            <a:miter lim="800000"/>
            <a:headEnd/>
            <a:tailEnd/>
          </a:ln>
        </p:spPr>
        <p:txBody>
          <a:bodyPr/>
          <a:lstStyle/>
          <a:p>
            <a:pPr algn="ctr"/>
            <a:r>
              <a:rPr lang="zh-TW" altLang="zh-TW" sz="1200" b="1" dirty="0">
                <a:solidFill>
                  <a:srgbClr val="000000"/>
                </a:solidFill>
              </a:rPr>
              <a:t>2</a:t>
            </a:r>
            <a:r>
              <a:rPr lang="en-US" altLang="zh-TW" sz="1200" b="1" baseline="30000" dirty="0" err="1">
                <a:solidFill>
                  <a:srgbClr val="000000"/>
                </a:solidFill>
              </a:rPr>
              <a:t>nd</a:t>
            </a:r>
            <a:r>
              <a:rPr lang="zh-TW" altLang="en-US" sz="1200" b="1" dirty="0">
                <a:solidFill>
                  <a:srgbClr val="000000"/>
                </a:solidFill>
              </a:rPr>
              <a:t> </a:t>
            </a:r>
            <a:r>
              <a:rPr lang="en-US" altLang="zh-TW" sz="1200" b="1" dirty="0">
                <a:solidFill>
                  <a:srgbClr val="000000"/>
                </a:solidFill>
              </a:rPr>
              <a:t>declaration</a:t>
            </a:r>
            <a:r>
              <a:rPr lang="zh-TW" altLang="en-US" sz="1200" b="1" dirty="0">
                <a:solidFill>
                  <a:srgbClr val="000000"/>
                </a:solidFill>
              </a:rPr>
              <a:t> </a:t>
            </a:r>
            <a:r>
              <a:rPr lang="en-US" altLang="zh-TW" sz="1200" b="1" dirty="0">
                <a:solidFill>
                  <a:srgbClr val="000000"/>
                </a:solidFill>
              </a:rPr>
              <a:t>of</a:t>
            </a:r>
            <a:r>
              <a:rPr lang="zh-TW" altLang="en-US" sz="1200" b="1" dirty="0">
                <a:solidFill>
                  <a:srgbClr val="000000"/>
                </a:solidFill>
              </a:rPr>
              <a:t> </a:t>
            </a:r>
            <a:r>
              <a:rPr lang="en-US" altLang="zh-TW" sz="1200" b="1" dirty="0">
                <a:solidFill>
                  <a:srgbClr val="000000"/>
                </a:solidFill>
              </a:rPr>
              <a:t>brain</a:t>
            </a:r>
            <a:r>
              <a:rPr lang="zh-TW" altLang="en-US" sz="1200" b="1" dirty="0">
                <a:solidFill>
                  <a:srgbClr val="000000"/>
                </a:solidFill>
              </a:rPr>
              <a:t> </a:t>
            </a:r>
            <a:r>
              <a:rPr lang="en-US" altLang="zh-TW" sz="1200" b="1" dirty="0">
                <a:solidFill>
                  <a:srgbClr val="000000"/>
                </a:solidFill>
              </a:rPr>
              <a:t>death</a:t>
            </a:r>
            <a:r>
              <a:rPr lang="zh-TW" altLang="en-US" sz="1200" b="1" dirty="0">
                <a:solidFill>
                  <a:srgbClr val="000000"/>
                </a:solidFill>
              </a:rPr>
              <a:t> </a:t>
            </a:r>
          </a:p>
        </p:txBody>
      </p:sp>
      <p:sp>
        <p:nvSpPr>
          <p:cNvPr id="34829" name="Text Box 14"/>
          <p:cNvSpPr txBox="1">
            <a:spLocks noChangeArrowheads="1"/>
          </p:cNvSpPr>
          <p:nvPr/>
        </p:nvSpPr>
        <p:spPr bwMode="auto">
          <a:xfrm>
            <a:off x="6768182" y="2330640"/>
            <a:ext cx="2160240" cy="360040"/>
          </a:xfrm>
          <a:prstGeom prst="rect">
            <a:avLst/>
          </a:prstGeom>
          <a:solidFill>
            <a:srgbClr val="CCFFCC"/>
          </a:solidFill>
          <a:ln w="9525">
            <a:solidFill>
              <a:srgbClr val="000000"/>
            </a:solidFill>
            <a:miter lim="800000"/>
            <a:headEnd/>
            <a:tailEnd/>
          </a:ln>
        </p:spPr>
        <p:txBody>
          <a:bodyPr/>
          <a:lstStyle/>
          <a:p>
            <a:pPr algn="ctr"/>
            <a:r>
              <a:rPr lang="en-US" altLang="zh-TW" sz="1200" b="1" dirty="0">
                <a:solidFill>
                  <a:srgbClr val="000000"/>
                </a:solidFill>
              </a:rPr>
              <a:t>1</a:t>
            </a:r>
            <a:r>
              <a:rPr lang="en-US" altLang="zh-TW" sz="1200" b="1" baseline="30000" dirty="0">
                <a:solidFill>
                  <a:srgbClr val="000000"/>
                </a:solidFill>
              </a:rPr>
              <a:t>st</a:t>
            </a:r>
            <a:r>
              <a:rPr lang="zh-TW" altLang="en-US" sz="1200" b="1" dirty="0">
                <a:solidFill>
                  <a:srgbClr val="000000"/>
                </a:solidFill>
              </a:rPr>
              <a:t> </a:t>
            </a:r>
            <a:r>
              <a:rPr lang="en-US" altLang="zh-TW" sz="1200" b="1" dirty="0">
                <a:solidFill>
                  <a:srgbClr val="000000"/>
                </a:solidFill>
              </a:rPr>
              <a:t>declaration</a:t>
            </a:r>
            <a:r>
              <a:rPr lang="zh-TW" altLang="en-US" sz="1200" b="1" dirty="0">
                <a:solidFill>
                  <a:srgbClr val="000000"/>
                </a:solidFill>
              </a:rPr>
              <a:t> </a:t>
            </a:r>
            <a:r>
              <a:rPr lang="en-US" altLang="zh-TW" sz="1200" b="1" dirty="0">
                <a:solidFill>
                  <a:srgbClr val="000000"/>
                </a:solidFill>
              </a:rPr>
              <a:t>of</a:t>
            </a:r>
            <a:r>
              <a:rPr lang="zh-TW" altLang="en-US" sz="1200" b="1" dirty="0">
                <a:solidFill>
                  <a:srgbClr val="000000"/>
                </a:solidFill>
              </a:rPr>
              <a:t> </a:t>
            </a:r>
            <a:r>
              <a:rPr lang="en-US" altLang="zh-TW" sz="1200" b="1" dirty="0">
                <a:solidFill>
                  <a:srgbClr val="000000"/>
                </a:solidFill>
              </a:rPr>
              <a:t>brain</a:t>
            </a:r>
            <a:r>
              <a:rPr lang="zh-TW" altLang="en-US" sz="1200" b="1" dirty="0">
                <a:solidFill>
                  <a:srgbClr val="000000"/>
                </a:solidFill>
              </a:rPr>
              <a:t> </a:t>
            </a:r>
            <a:r>
              <a:rPr lang="en-US" altLang="zh-TW" sz="1200" b="1" dirty="0">
                <a:solidFill>
                  <a:srgbClr val="000000"/>
                </a:solidFill>
              </a:rPr>
              <a:t>death</a:t>
            </a:r>
            <a:r>
              <a:rPr lang="zh-TW" altLang="en-US" sz="1200" b="1" dirty="0">
                <a:solidFill>
                  <a:srgbClr val="000000"/>
                </a:solidFill>
              </a:rPr>
              <a:t> </a:t>
            </a:r>
          </a:p>
        </p:txBody>
      </p:sp>
      <p:sp>
        <p:nvSpPr>
          <p:cNvPr id="34830" name="Text Box 15"/>
          <p:cNvSpPr txBox="1">
            <a:spLocks noChangeArrowheads="1"/>
          </p:cNvSpPr>
          <p:nvPr/>
        </p:nvSpPr>
        <p:spPr bwMode="auto">
          <a:xfrm>
            <a:off x="6768530" y="3050720"/>
            <a:ext cx="2159892" cy="290389"/>
          </a:xfrm>
          <a:prstGeom prst="rect">
            <a:avLst/>
          </a:prstGeom>
          <a:solidFill>
            <a:srgbClr val="CCFFCC"/>
          </a:solidFill>
          <a:ln w="9525">
            <a:solidFill>
              <a:srgbClr val="000000"/>
            </a:solidFill>
            <a:miter lim="800000"/>
            <a:headEnd/>
            <a:tailEnd/>
          </a:ln>
        </p:spPr>
        <p:txBody>
          <a:bodyPr/>
          <a:lstStyle/>
          <a:p>
            <a:pPr algn="ctr"/>
            <a:r>
              <a:rPr lang="en-US" altLang="zh-TW" sz="1400" b="1" dirty="0">
                <a:solidFill>
                  <a:srgbClr val="000000"/>
                </a:solidFill>
              </a:rPr>
              <a:t>Inform</a:t>
            </a:r>
            <a:r>
              <a:rPr lang="zh-TW" altLang="en-US" sz="1400" b="1" dirty="0">
                <a:solidFill>
                  <a:srgbClr val="000000"/>
                </a:solidFill>
              </a:rPr>
              <a:t> </a:t>
            </a:r>
            <a:r>
              <a:rPr lang="en-US" altLang="zh-TW" sz="1400" b="1" dirty="0">
                <a:solidFill>
                  <a:srgbClr val="000000"/>
                </a:solidFill>
              </a:rPr>
              <a:t>consent</a:t>
            </a:r>
            <a:r>
              <a:rPr lang="zh-TW" altLang="en-US" sz="1400" b="1" dirty="0">
                <a:solidFill>
                  <a:srgbClr val="000000"/>
                </a:solidFill>
              </a:rPr>
              <a:t> </a:t>
            </a:r>
          </a:p>
        </p:txBody>
      </p:sp>
      <p:sp>
        <p:nvSpPr>
          <p:cNvPr id="34831" name="Text Box 16"/>
          <p:cNvSpPr txBox="1">
            <a:spLocks noChangeArrowheads="1"/>
          </p:cNvSpPr>
          <p:nvPr/>
        </p:nvSpPr>
        <p:spPr bwMode="auto">
          <a:xfrm>
            <a:off x="6768530" y="3626784"/>
            <a:ext cx="2159892" cy="360039"/>
          </a:xfrm>
          <a:prstGeom prst="rect">
            <a:avLst/>
          </a:prstGeom>
          <a:noFill/>
          <a:ln w="9525">
            <a:solidFill>
              <a:srgbClr val="000000"/>
            </a:solidFill>
            <a:miter lim="800000"/>
            <a:headEnd/>
            <a:tailEnd/>
          </a:ln>
        </p:spPr>
        <p:txBody>
          <a:bodyPr/>
          <a:lstStyle/>
          <a:p>
            <a:pPr algn="ctr"/>
            <a:r>
              <a:rPr lang="zh-TW" altLang="en-US" sz="1400">
                <a:solidFill>
                  <a:srgbClr val="000000"/>
                </a:solidFill>
              </a:rPr>
              <a:t>器官勸募例行探詢</a:t>
            </a:r>
          </a:p>
        </p:txBody>
      </p:sp>
      <p:sp>
        <p:nvSpPr>
          <p:cNvPr id="34832" name="Text Box 17"/>
          <p:cNvSpPr txBox="1">
            <a:spLocks noChangeArrowheads="1"/>
          </p:cNvSpPr>
          <p:nvPr/>
        </p:nvSpPr>
        <p:spPr bwMode="auto">
          <a:xfrm>
            <a:off x="6768530" y="4346864"/>
            <a:ext cx="2159892" cy="1008112"/>
          </a:xfrm>
          <a:prstGeom prst="rect">
            <a:avLst/>
          </a:prstGeom>
          <a:solidFill>
            <a:srgbClr val="CCFFCC"/>
          </a:solidFill>
          <a:ln w="9525">
            <a:solidFill>
              <a:srgbClr val="000000"/>
            </a:solidFill>
            <a:miter lim="800000"/>
            <a:headEnd/>
            <a:tailEnd/>
          </a:ln>
        </p:spPr>
        <p:txBody>
          <a:bodyPr/>
          <a:lstStyle/>
          <a:p>
            <a:pPr algn="ctr">
              <a:lnSpc>
                <a:spcPct val="160000"/>
              </a:lnSpc>
            </a:pPr>
            <a:r>
              <a:rPr lang="zh-TW" altLang="en-US" sz="1400" dirty="0">
                <a:solidFill>
                  <a:srgbClr val="000000"/>
                </a:solidFill>
                <a:latin typeface="標楷體" pitchFamily="65" charset="-120"/>
              </a:rPr>
              <a:t>移植醫院及勸募醫院</a:t>
            </a:r>
          </a:p>
          <a:p>
            <a:pPr algn="ctr"/>
            <a:r>
              <a:rPr lang="zh-TW" altLang="en-US" sz="1400" dirty="0">
                <a:solidFill>
                  <a:srgbClr val="000000"/>
                </a:solidFill>
                <a:latin typeface="標楷體" pitchFamily="65" charset="-120"/>
              </a:rPr>
              <a:t>發現潛在捐贈者</a:t>
            </a:r>
            <a:endParaRPr lang="en-US" altLang="zh-TW" dirty="0">
              <a:solidFill>
                <a:srgbClr val="000000"/>
              </a:solidFill>
            </a:endParaRPr>
          </a:p>
          <a:p>
            <a:pPr algn="ctr"/>
            <a:r>
              <a:rPr lang="en-US" altLang="zh-TW" b="1" dirty="0">
                <a:solidFill>
                  <a:srgbClr val="000090"/>
                </a:solidFill>
              </a:rPr>
              <a:t>Donor</a:t>
            </a:r>
            <a:r>
              <a:rPr lang="zh-TW" altLang="en-US" b="1" dirty="0">
                <a:solidFill>
                  <a:srgbClr val="000090"/>
                </a:solidFill>
              </a:rPr>
              <a:t> </a:t>
            </a:r>
            <a:r>
              <a:rPr lang="en-US" altLang="zh-TW" b="1" dirty="0">
                <a:solidFill>
                  <a:srgbClr val="000090"/>
                </a:solidFill>
              </a:rPr>
              <a:t>hospital</a:t>
            </a:r>
            <a:endParaRPr lang="zh-TW" altLang="en-US" b="1" dirty="0">
              <a:solidFill>
                <a:srgbClr val="000090"/>
              </a:solidFill>
            </a:endParaRPr>
          </a:p>
        </p:txBody>
      </p:sp>
      <p:sp>
        <p:nvSpPr>
          <p:cNvPr id="34833" name="Line 18"/>
          <p:cNvSpPr>
            <a:spLocks noChangeShapeType="1"/>
          </p:cNvSpPr>
          <p:nvPr/>
        </p:nvSpPr>
        <p:spPr bwMode="auto">
          <a:xfrm flipV="1">
            <a:off x="1294830" y="818571"/>
            <a:ext cx="0" cy="431800"/>
          </a:xfrm>
          <a:prstGeom prst="line">
            <a:avLst/>
          </a:prstGeom>
          <a:noFill/>
          <a:ln w="57150">
            <a:solidFill>
              <a:srgbClr val="000000"/>
            </a:solidFill>
            <a:round/>
            <a:headEnd/>
            <a:tailEnd type="triangle" w="med" len="med"/>
          </a:ln>
        </p:spPr>
        <p:txBody>
          <a:bodyPr/>
          <a:lstStyle/>
          <a:p>
            <a:endParaRPr lang="zh-TW" altLang="en-US"/>
          </a:p>
        </p:txBody>
      </p:sp>
      <p:sp>
        <p:nvSpPr>
          <p:cNvPr id="34834" name="Line 19"/>
          <p:cNvSpPr>
            <a:spLocks noChangeShapeType="1"/>
          </p:cNvSpPr>
          <p:nvPr/>
        </p:nvSpPr>
        <p:spPr bwMode="auto">
          <a:xfrm flipH="1" flipV="1">
            <a:off x="1294830" y="1971096"/>
            <a:ext cx="0" cy="430213"/>
          </a:xfrm>
          <a:prstGeom prst="line">
            <a:avLst/>
          </a:prstGeom>
          <a:noFill/>
          <a:ln w="57150">
            <a:solidFill>
              <a:srgbClr val="000000"/>
            </a:solidFill>
            <a:round/>
            <a:headEnd/>
            <a:tailEnd type="triangle" w="med" len="med"/>
          </a:ln>
        </p:spPr>
        <p:txBody>
          <a:bodyPr/>
          <a:lstStyle/>
          <a:p>
            <a:endParaRPr lang="zh-TW" altLang="en-US"/>
          </a:p>
        </p:txBody>
      </p:sp>
      <p:sp>
        <p:nvSpPr>
          <p:cNvPr id="34835" name="Line 20"/>
          <p:cNvSpPr>
            <a:spLocks noChangeShapeType="1"/>
          </p:cNvSpPr>
          <p:nvPr/>
        </p:nvSpPr>
        <p:spPr bwMode="auto">
          <a:xfrm flipV="1">
            <a:off x="1294830" y="3122034"/>
            <a:ext cx="0" cy="433387"/>
          </a:xfrm>
          <a:prstGeom prst="line">
            <a:avLst/>
          </a:prstGeom>
          <a:noFill/>
          <a:ln w="57150">
            <a:solidFill>
              <a:srgbClr val="000000"/>
            </a:solidFill>
            <a:round/>
            <a:headEnd/>
            <a:tailEnd type="triangle" w="med" len="med"/>
          </a:ln>
        </p:spPr>
        <p:txBody>
          <a:bodyPr/>
          <a:lstStyle/>
          <a:p>
            <a:endParaRPr lang="zh-TW" altLang="en-US"/>
          </a:p>
        </p:txBody>
      </p:sp>
      <p:sp>
        <p:nvSpPr>
          <p:cNvPr id="34836" name="Line 21"/>
          <p:cNvSpPr>
            <a:spLocks noChangeShapeType="1"/>
          </p:cNvSpPr>
          <p:nvPr/>
        </p:nvSpPr>
        <p:spPr bwMode="auto">
          <a:xfrm flipH="1" flipV="1">
            <a:off x="1294830" y="4130096"/>
            <a:ext cx="0" cy="433388"/>
          </a:xfrm>
          <a:prstGeom prst="line">
            <a:avLst/>
          </a:prstGeom>
          <a:noFill/>
          <a:ln w="57150">
            <a:solidFill>
              <a:srgbClr val="000000"/>
            </a:solidFill>
            <a:round/>
            <a:headEnd/>
            <a:tailEnd type="triangle" w="med" len="med"/>
          </a:ln>
        </p:spPr>
        <p:txBody>
          <a:bodyPr/>
          <a:lstStyle/>
          <a:p>
            <a:endParaRPr lang="zh-TW" altLang="en-US"/>
          </a:p>
        </p:txBody>
      </p:sp>
      <p:sp>
        <p:nvSpPr>
          <p:cNvPr id="34837" name="Text Box 22"/>
          <p:cNvSpPr txBox="1">
            <a:spLocks noChangeArrowheads="1"/>
          </p:cNvSpPr>
          <p:nvPr/>
        </p:nvSpPr>
        <p:spPr bwMode="auto">
          <a:xfrm>
            <a:off x="431230" y="1250371"/>
            <a:ext cx="1728787" cy="720725"/>
          </a:xfrm>
          <a:prstGeom prst="rect">
            <a:avLst/>
          </a:prstGeom>
          <a:noFill/>
          <a:ln w="9525">
            <a:solidFill>
              <a:srgbClr val="000000"/>
            </a:solidFill>
            <a:miter lim="800000"/>
            <a:headEnd/>
            <a:tailEnd/>
          </a:ln>
        </p:spPr>
        <p:txBody>
          <a:bodyPr/>
          <a:lstStyle/>
          <a:p>
            <a:pPr>
              <a:lnSpc>
                <a:spcPct val="90000"/>
              </a:lnSpc>
            </a:pPr>
            <a:r>
              <a:rPr lang="zh-TW" altLang="en-US" sz="1400">
                <a:solidFill>
                  <a:srgbClr val="000000"/>
                </a:solidFill>
                <a:latin typeface="標楷體" pitchFamily="65" charset="-120"/>
              </a:rPr>
              <a:t>移植醫院等候者移植資料通報 </a:t>
            </a:r>
            <a:r>
              <a:rPr lang="en-US" altLang="zh-TW" sz="1400">
                <a:solidFill>
                  <a:srgbClr val="000000"/>
                </a:solidFill>
                <a:latin typeface="標楷體" pitchFamily="65" charset="-120"/>
              </a:rPr>
              <a:t>(</a:t>
            </a:r>
            <a:r>
              <a:rPr lang="zh-TW" altLang="en-US" sz="1400">
                <a:solidFill>
                  <a:srgbClr val="000000"/>
                </a:solidFill>
                <a:latin typeface="標楷體" pitchFamily="65" charset="-120"/>
              </a:rPr>
              <a:t>需依病情隨時更新</a:t>
            </a:r>
            <a:r>
              <a:rPr lang="en-US" altLang="zh-TW" sz="1400">
                <a:solidFill>
                  <a:srgbClr val="000000"/>
                </a:solidFill>
                <a:latin typeface="標楷體" pitchFamily="65" charset="-120"/>
              </a:rPr>
              <a:t>)</a:t>
            </a:r>
          </a:p>
        </p:txBody>
      </p:sp>
      <p:sp>
        <p:nvSpPr>
          <p:cNvPr id="34838" name="Line 23"/>
          <p:cNvSpPr>
            <a:spLocks noChangeShapeType="1"/>
          </p:cNvSpPr>
          <p:nvPr/>
        </p:nvSpPr>
        <p:spPr bwMode="auto">
          <a:xfrm>
            <a:off x="2160017" y="531234"/>
            <a:ext cx="935038" cy="0"/>
          </a:xfrm>
          <a:prstGeom prst="line">
            <a:avLst/>
          </a:prstGeom>
          <a:noFill/>
          <a:ln w="57150">
            <a:solidFill>
              <a:srgbClr val="000000"/>
            </a:solidFill>
            <a:round/>
            <a:headEnd/>
            <a:tailEnd type="triangle" w="med" len="med"/>
          </a:ln>
        </p:spPr>
        <p:txBody>
          <a:bodyPr/>
          <a:lstStyle/>
          <a:p>
            <a:endParaRPr lang="zh-TW" altLang="en-US"/>
          </a:p>
        </p:txBody>
      </p:sp>
      <p:sp>
        <p:nvSpPr>
          <p:cNvPr id="34839" name="Line 24"/>
          <p:cNvSpPr>
            <a:spLocks noChangeShapeType="1"/>
          </p:cNvSpPr>
          <p:nvPr/>
        </p:nvSpPr>
        <p:spPr bwMode="auto">
          <a:xfrm>
            <a:off x="2160017" y="3842759"/>
            <a:ext cx="169863" cy="0"/>
          </a:xfrm>
          <a:prstGeom prst="line">
            <a:avLst/>
          </a:prstGeom>
          <a:noFill/>
          <a:ln w="57150">
            <a:solidFill>
              <a:srgbClr val="000000"/>
            </a:solidFill>
            <a:round/>
            <a:headEnd/>
            <a:tailEnd/>
          </a:ln>
        </p:spPr>
        <p:txBody>
          <a:bodyPr/>
          <a:lstStyle/>
          <a:p>
            <a:endParaRPr lang="zh-TW" altLang="en-US"/>
          </a:p>
        </p:txBody>
      </p:sp>
      <p:sp>
        <p:nvSpPr>
          <p:cNvPr id="34840" name="Line 25"/>
          <p:cNvSpPr>
            <a:spLocks noChangeShapeType="1"/>
          </p:cNvSpPr>
          <p:nvPr/>
        </p:nvSpPr>
        <p:spPr bwMode="auto">
          <a:xfrm flipV="1">
            <a:off x="2304480" y="531234"/>
            <a:ext cx="0" cy="3311525"/>
          </a:xfrm>
          <a:prstGeom prst="line">
            <a:avLst/>
          </a:prstGeom>
          <a:noFill/>
          <a:ln w="57150">
            <a:solidFill>
              <a:srgbClr val="000000"/>
            </a:solidFill>
            <a:round/>
            <a:headEnd/>
            <a:tailEnd/>
          </a:ln>
        </p:spPr>
        <p:txBody>
          <a:bodyPr/>
          <a:lstStyle/>
          <a:p>
            <a:endParaRPr lang="zh-TW" altLang="en-US"/>
          </a:p>
        </p:txBody>
      </p:sp>
      <p:sp>
        <p:nvSpPr>
          <p:cNvPr id="34841" name="Text Box 26"/>
          <p:cNvSpPr txBox="1">
            <a:spLocks noChangeArrowheads="1"/>
          </p:cNvSpPr>
          <p:nvPr/>
        </p:nvSpPr>
        <p:spPr bwMode="auto">
          <a:xfrm>
            <a:off x="2375917" y="674109"/>
            <a:ext cx="620713" cy="4537075"/>
          </a:xfrm>
          <a:prstGeom prst="rect">
            <a:avLst/>
          </a:prstGeom>
          <a:noFill/>
          <a:ln w="9525">
            <a:noFill/>
            <a:miter lim="800000"/>
            <a:headEnd/>
            <a:tailEnd/>
          </a:ln>
        </p:spPr>
        <p:txBody>
          <a:bodyPr vert="eaVert"/>
          <a:lstStyle/>
          <a:p>
            <a:r>
              <a:rPr lang="zh-TW" altLang="en-US" sz="1400">
                <a:solidFill>
                  <a:srgbClr val="A50021"/>
                </a:solidFill>
              </a:rPr>
              <a:t>完成醫學評估後，上網填寫「器官移植等候者登錄表格」</a:t>
            </a:r>
          </a:p>
        </p:txBody>
      </p:sp>
      <p:sp>
        <p:nvSpPr>
          <p:cNvPr id="34842" name="Line 27"/>
          <p:cNvSpPr>
            <a:spLocks noChangeShapeType="1"/>
          </p:cNvSpPr>
          <p:nvPr/>
        </p:nvSpPr>
        <p:spPr bwMode="auto">
          <a:xfrm flipH="1">
            <a:off x="5544567" y="531234"/>
            <a:ext cx="1223963" cy="0"/>
          </a:xfrm>
          <a:prstGeom prst="line">
            <a:avLst/>
          </a:prstGeom>
          <a:noFill/>
          <a:ln w="57150">
            <a:solidFill>
              <a:srgbClr val="000000"/>
            </a:solidFill>
            <a:round/>
            <a:headEnd/>
            <a:tailEnd type="triangle" w="med" len="med"/>
          </a:ln>
        </p:spPr>
        <p:txBody>
          <a:bodyPr/>
          <a:lstStyle/>
          <a:p>
            <a:endParaRPr lang="zh-TW" altLang="en-US"/>
          </a:p>
        </p:txBody>
      </p:sp>
      <p:sp>
        <p:nvSpPr>
          <p:cNvPr id="34843" name="Line 28"/>
          <p:cNvSpPr>
            <a:spLocks noChangeShapeType="1"/>
          </p:cNvSpPr>
          <p:nvPr/>
        </p:nvSpPr>
        <p:spPr bwMode="auto">
          <a:xfrm flipH="1">
            <a:off x="6624067" y="531234"/>
            <a:ext cx="0" cy="2016125"/>
          </a:xfrm>
          <a:prstGeom prst="line">
            <a:avLst/>
          </a:prstGeom>
          <a:noFill/>
          <a:ln w="57150">
            <a:solidFill>
              <a:srgbClr val="000000"/>
            </a:solidFill>
            <a:round/>
            <a:headEnd/>
            <a:tailEnd/>
          </a:ln>
        </p:spPr>
        <p:txBody>
          <a:bodyPr/>
          <a:lstStyle/>
          <a:p>
            <a:endParaRPr lang="zh-TW" altLang="en-US"/>
          </a:p>
        </p:txBody>
      </p:sp>
      <p:sp>
        <p:nvSpPr>
          <p:cNvPr id="34844" name="Line 29"/>
          <p:cNvSpPr>
            <a:spLocks noChangeShapeType="1"/>
          </p:cNvSpPr>
          <p:nvPr/>
        </p:nvSpPr>
        <p:spPr bwMode="auto">
          <a:xfrm>
            <a:off x="6598667" y="2547359"/>
            <a:ext cx="169863" cy="0"/>
          </a:xfrm>
          <a:prstGeom prst="line">
            <a:avLst/>
          </a:prstGeom>
          <a:noFill/>
          <a:ln w="57150">
            <a:solidFill>
              <a:srgbClr val="000000"/>
            </a:solidFill>
            <a:round/>
            <a:headEnd/>
            <a:tailEnd/>
          </a:ln>
        </p:spPr>
        <p:txBody>
          <a:bodyPr/>
          <a:lstStyle/>
          <a:p>
            <a:endParaRPr lang="zh-TW" altLang="en-US"/>
          </a:p>
        </p:txBody>
      </p:sp>
      <p:sp>
        <p:nvSpPr>
          <p:cNvPr id="34845" name="Text Box 30"/>
          <p:cNvSpPr txBox="1">
            <a:spLocks noChangeArrowheads="1"/>
          </p:cNvSpPr>
          <p:nvPr/>
        </p:nvSpPr>
        <p:spPr bwMode="auto">
          <a:xfrm>
            <a:off x="5687442" y="674109"/>
            <a:ext cx="812800" cy="4535487"/>
          </a:xfrm>
          <a:prstGeom prst="rect">
            <a:avLst/>
          </a:prstGeom>
          <a:noFill/>
          <a:ln w="9525">
            <a:noFill/>
            <a:miter lim="800000"/>
            <a:headEnd/>
            <a:tailEnd/>
          </a:ln>
        </p:spPr>
        <p:txBody>
          <a:bodyPr vert="eaVert"/>
          <a:lstStyle/>
          <a:p>
            <a:r>
              <a:rPr lang="zh-TW" altLang="en-US" sz="1400" dirty="0">
                <a:solidFill>
                  <a:srgbClr val="A50021"/>
                </a:solidFill>
              </a:rPr>
              <a:t>上網填寫「屍體器官捐贈者登錄表格」，電話通知登錄中心，未能於第一次腦死判定後一小時內通報之欄位，應於受贈者接受移植手術七日內完成補登</a:t>
            </a:r>
          </a:p>
        </p:txBody>
      </p:sp>
      <p:sp>
        <p:nvSpPr>
          <p:cNvPr id="34846" name="Line 31"/>
          <p:cNvSpPr>
            <a:spLocks noChangeShapeType="1"/>
          </p:cNvSpPr>
          <p:nvPr/>
        </p:nvSpPr>
        <p:spPr bwMode="auto">
          <a:xfrm flipV="1">
            <a:off x="7776592" y="674109"/>
            <a:ext cx="0" cy="288925"/>
          </a:xfrm>
          <a:prstGeom prst="line">
            <a:avLst/>
          </a:prstGeom>
          <a:noFill/>
          <a:ln w="57150">
            <a:solidFill>
              <a:srgbClr val="000000"/>
            </a:solidFill>
            <a:round/>
            <a:headEnd/>
            <a:tailEnd type="triangle" w="med" len="med"/>
          </a:ln>
        </p:spPr>
        <p:txBody>
          <a:bodyPr/>
          <a:lstStyle/>
          <a:p>
            <a:endParaRPr lang="zh-TW" altLang="en-US"/>
          </a:p>
        </p:txBody>
      </p:sp>
      <p:sp>
        <p:nvSpPr>
          <p:cNvPr id="34847" name="Line 32"/>
          <p:cNvSpPr>
            <a:spLocks noChangeShapeType="1"/>
          </p:cNvSpPr>
          <p:nvPr/>
        </p:nvSpPr>
        <p:spPr bwMode="auto">
          <a:xfrm flipH="1" flipV="1">
            <a:off x="7776592" y="1321809"/>
            <a:ext cx="0" cy="288925"/>
          </a:xfrm>
          <a:prstGeom prst="line">
            <a:avLst/>
          </a:prstGeom>
          <a:noFill/>
          <a:ln w="57150">
            <a:solidFill>
              <a:srgbClr val="000000"/>
            </a:solidFill>
            <a:round/>
            <a:headEnd/>
            <a:tailEnd type="triangle" w="med" len="med"/>
          </a:ln>
        </p:spPr>
        <p:txBody>
          <a:bodyPr/>
          <a:lstStyle/>
          <a:p>
            <a:endParaRPr lang="zh-TW" altLang="en-US"/>
          </a:p>
        </p:txBody>
      </p:sp>
      <p:sp>
        <p:nvSpPr>
          <p:cNvPr id="34848" name="Line 33"/>
          <p:cNvSpPr>
            <a:spLocks noChangeShapeType="1"/>
          </p:cNvSpPr>
          <p:nvPr/>
        </p:nvSpPr>
        <p:spPr bwMode="auto">
          <a:xfrm flipH="1" flipV="1">
            <a:off x="7776592" y="2690680"/>
            <a:ext cx="0" cy="287337"/>
          </a:xfrm>
          <a:prstGeom prst="line">
            <a:avLst/>
          </a:prstGeom>
          <a:noFill/>
          <a:ln w="57150">
            <a:solidFill>
              <a:srgbClr val="000000"/>
            </a:solidFill>
            <a:round/>
            <a:headEnd/>
            <a:tailEnd type="triangle" w="med" len="med"/>
          </a:ln>
        </p:spPr>
        <p:txBody>
          <a:bodyPr/>
          <a:lstStyle/>
          <a:p>
            <a:endParaRPr lang="zh-TW" altLang="en-US"/>
          </a:p>
        </p:txBody>
      </p:sp>
      <p:sp>
        <p:nvSpPr>
          <p:cNvPr id="34849" name="Line 34"/>
          <p:cNvSpPr>
            <a:spLocks noChangeShapeType="1"/>
          </p:cNvSpPr>
          <p:nvPr/>
        </p:nvSpPr>
        <p:spPr bwMode="auto">
          <a:xfrm flipV="1">
            <a:off x="7776592" y="3339521"/>
            <a:ext cx="3175" cy="287338"/>
          </a:xfrm>
          <a:prstGeom prst="line">
            <a:avLst/>
          </a:prstGeom>
          <a:noFill/>
          <a:ln w="57150">
            <a:solidFill>
              <a:srgbClr val="000000"/>
            </a:solidFill>
            <a:round/>
            <a:headEnd/>
            <a:tailEnd type="triangle" w="med" len="med"/>
          </a:ln>
        </p:spPr>
        <p:txBody>
          <a:bodyPr/>
          <a:lstStyle/>
          <a:p>
            <a:endParaRPr lang="zh-TW" altLang="en-US"/>
          </a:p>
        </p:txBody>
      </p:sp>
      <p:sp>
        <p:nvSpPr>
          <p:cNvPr id="34850" name="Line 35"/>
          <p:cNvSpPr>
            <a:spLocks noChangeShapeType="1"/>
          </p:cNvSpPr>
          <p:nvPr/>
        </p:nvSpPr>
        <p:spPr bwMode="auto">
          <a:xfrm flipV="1">
            <a:off x="7776592" y="4058659"/>
            <a:ext cx="0" cy="288925"/>
          </a:xfrm>
          <a:prstGeom prst="line">
            <a:avLst/>
          </a:prstGeom>
          <a:noFill/>
          <a:ln w="57150">
            <a:solidFill>
              <a:srgbClr val="000000"/>
            </a:solidFill>
            <a:round/>
            <a:headEnd/>
            <a:tailEnd type="triangle" w="med" len="med"/>
          </a:ln>
        </p:spPr>
        <p:txBody>
          <a:bodyPr/>
          <a:lstStyle/>
          <a:p>
            <a:endParaRPr lang="zh-TW" altLang="en-US"/>
          </a:p>
        </p:txBody>
      </p:sp>
      <p:sp>
        <p:nvSpPr>
          <p:cNvPr id="34851" name="Line 36"/>
          <p:cNvSpPr>
            <a:spLocks noChangeShapeType="1"/>
          </p:cNvSpPr>
          <p:nvPr/>
        </p:nvSpPr>
        <p:spPr bwMode="auto">
          <a:xfrm>
            <a:off x="4320605" y="2906134"/>
            <a:ext cx="0" cy="315912"/>
          </a:xfrm>
          <a:prstGeom prst="line">
            <a:avLst/>
          </a:prstGeom>
          <a:noFill/>
          <a:ln w="57150">
            <a:solidFill>
              <a:srgbClr val="000000"/>
            </a:solidFill>
            <a:round/>
            <a:headEnd/>
            <a:tailEnd type="triangle" w="med" len="med"/>
          </a:ln>
        </p:spPr>
        <p:txBody>
          <a:bodyPr/>
          <a:lstStyle/>
          <a:p>
            <a:endParaRPr lang="zh-TW" altLang="en-US"/>
          </a:p>
        </p:txBody>
      </p:sp>
      <p:sp>
        <p:nvSpPr>
          <p:cNvPr id="34852" name="Line 37"/>
          <p:cNvSpPr>
            <a:spLocks noChangeShapeType="1"/>
          </p:cNvSpPr>
          <p:nvPr/>
        </p:nvSpPr>
        <p:spPr bwMode="auto">
          <a:xfrm>
            <a:off x="4320605" y="3672499"/>
            <a:ext cx="0" cy="314325"/>
          </a:xfrm>
          <a:prstGeom prst="line">
            <a:avLst/>
          </a:prstGeom>
          <a:noFill/>
          <a:ln w="57150">
            <a:solidFill>
              <a:srgbClr val="000000"/>
            </a:solidFill>
            <a:round/>
            <a:headEnd/>
            <a:tailEnd type="triangle" w="med" len="med"/>
          </a:ln>
        </p:spPr>
        <p:txBody>
          <a:bodyPr/>
          <a:lstStyle/>
          <a:p>
            <a:endParaRPr lang="zh-TW" altLang="en-US"/>
          </a:p>
        </p:txBody>
      </p:sp>
      <p:sp>
        <p:nvSpPr>
          <p:cNvPr id="34853" name="Line 38"/>
          <p:cNvSpPr>
            <a:spLocks noChangeShapeType="1"/>
          </p:cNvSpPr>
          <p:nvPr/>
        </p:nvSpPr>
        <p:spPr bwMode="auto">
          <a:xfrm>
            <a:off x="4320605" y="4850821"/>
            <a:ext cx="1587" cy="314325"/>
          </a:xfrm>
          <a:prstGeom prst="line">
            <a:avLst/>
          </a:prstGeom>
          <a:noFill/>
          <a:ln w="57150">
            <a:solidFill>
              <a:srgbClr val="000000"/>
            </a:solidFill>
            <a:round/>
            <a:headEnd/>
            <a:tailEnd type="triangle" w="med" len="med"/>
          </a:ln>
        </p:spPr>
        <p:txBody>
          <a:bodyPr/>
          <a:lstStyle/>
          <a:p>
            <a:endParaRPr lang="zh-TW" altLang="en-US"/>
          </a:p>
        </p:txBody>
      </p:sp>
      <p:sp>
        <p:nvSpPr>
          <p:cNvPr id="34854" name="Text Box 39"/>
          <p:cNvSpPr txBox="1">
            <a:spLocks noChangeArrowheads="1"/>
          </p:cNvSpPr>
          <p:nvPr/>
        </p:nvSpPr>
        <p:spPr bwMode="auto">
          <a:xfrm>
            <a:off x="431230" y="2402896"/>
            <a:ext cx="1727200" cy="739775"/>
          </a:xfrm>
          <a:prstGeom prst="rect">
            <a:avLst/>
          </a:prstGeom>
          <a:noFill/>
          <a:ln w="9525">
            <a:solidFill>
              <a:srgbClr val="000000"/>
            </a:solidFill>
            <a:miter lim="800000"/>
            <a:headEnd/>
            <a:tailEnd/>
          </a:ln>
        </p:spPr>
        <p:txBody>
          <a:bodyPr>
            <a:spAutoFit/>
          </a:bodyPr>
          <a:lstStyle/>
          <a:p>
            <a:pPr>
              <a:spcBef>
                <a:spcPct val="50000"/>
              </a:spcBef>
            </a:pPr>
            <a:r>
              <a:rPr lang="en-US" altLang="zh-TW" sz="1400" b="1">
                <a:solidFill>
                  <a:srgbClr val="000000"/>
                </a:solidFill>
                <a:latin typeface="標楷體" pitchFamily="65" charset="-120"/>
              </a:rPr>
              <a:t>TH</a:t>
            </a:r>
            <a:r>
              <a:rPr lang="zh-TW" altLang="en-US" sz="1400">
                <a:solidFill>
                  <a:srgbClr val="000000"/>
                </a:solidFill>
                <a:latin typeface="標楷體" pitchFamily="65" charset="-120"/>
              </a:rPr>
              <a:t>等候者移植資料通報（需依病情隨時更新）</a:t>
            </a:r>
          </a:p>
        </p:txBody>
      </p:sp>
      <p:sp>
        <p:nvSpPr>
          <p:cNvPr id="34855" name="Text Box 40"/>
          <p:cNvSpPr txBox="1">
            <a:spLocks noChangeArrowheads="1"/>
          </p:cNvSpPr>
          <p:nvPr/>
        </p:nvSpPr>
        <p:spPr bwMode="auto">
          <a:xfrm>
            <a:off x="431230" y="386771"/>
            <a:ext cx="1728787" cy="433452"/>
          </a:xfrm>
          <a:prstGeom prst="rect">
            <a:avLst/>
          </a:prstGeom>
          <a:solidFill>
            <a:srgbClr val="FFFF00"/>
          </a:solidFill>
          <a:ln w="9525">
            <a:solidFill>
              <a:srgbClr val="000000"/>
            </a:solidFill>
            <a:miter lim="800000"/>
            <a:headEnd/>
            <a:tailEnd/>
          </a:ln>
        </p:spPr>
        <p:txBody>
          <a:bodyPr>
            <a:spAutoFit/>
          </a:bodyPr>
          <a:lstStyle/>
          <a:p>
            <a:pPr algn="ctr">
              <a:lnSpc>
                <a:spcPct val="170000"/>
              </a:lnSpc>
              <a:spcBef>
                <a:spcPct val="50000"/>
              </a:spcBef>
            </a:pPr>
            <a:r>
              <a:rPr lang="en-US" altLang="zh-TW" sz="1400" b="1" dirty="0">
                <a:solidFill>
                  <a:srgbClr val="000000"/>
                </a:solidFill>
              </a:rPr>
              <a:t>Waiting</a:t>
            </a:r>
            <a:r>
              <a:rPr lang="zh-TW" altLang="en-US" sz="1400" b="1" dirty="0">
                <a:solidFill>
                  <a:srgbClr val="000000"/>
                </a:solidFill>
              </a:rPr>
              <a:t> </a:t>
            </a:r>
            <a:r>
              <a:rPr lang="en-US" altLang="zh-TW" sz="1400" b="1" dirty="0">
                <a:solidFill>
                  <a:srgbClr val="000000"/>
                </a:solidFill>
              </a:rPr>
              <a:t>List</a:t>
            </a:r>
            <a:r>
              <a:rPr lang="zh-TW" altLang="en-US" sz="1400" b="1" dirty="0">
                <a:solidFill>
                  <a:srgbClr val="000000"/>
                </a:solidFill>
              </a:rPr>
              <a:t> </a:t>
            </a:r>
          </a:p>
        </p:txBody>
      </p:sp>
      <p:sp>
        <p:nvSpPr>
          <p:cNvPr id="34856" name="Text Box 41"/>
          <p:cNvSpPr txBox="1">
            <a:spLocks noChangeArrowheads="1"/>
          </p:cNvSpPr>
          <p:nvPr/>
        </p:nvSpPr>
        <p:spPr bwMode="auto">
          <a:xfrm>
            <a:off x="359470" y="4563484"/>
            <a:ext cx="1872456" cy="1077218"/>
          </a:xfrm>
          <a:prstGeom prst="rect">
            <a:avLst/>
          </a:prstGeom>
          <a:solidFill>
            <a:srgbClr val="FFFF00"/>
          </a:solidFill>
          <a:ln w="9525">
            <a:solidFill>
              <a:srgbClr val="000000"/>
            </a:solidFill>
            <a:miter lim="800000"/>
            <a:headEnd/>
            <a:tailEnd/>
          </a:ln>
        </p:spPr>
        <p:txBody>
          <a:bodyPr wrap="square">
            <a:spAutoFit/>
          </a:bodyPr>
          <a:lstStyle/>
          <a:p>
            <a:pPr algn="ctr">
              <a:spcBef>
                <a:spcPct val="50000"/>
              </a:spcBef>
            </a:pPr>
            <a:r>
              <a:rPr lang="zh-TW" altLang="en-US" sz="1400" dirty="0">
                <a:solidFill>
                  <a:srgbClr val="000000"/>
                </a:solidFill>
                <a:latin typeface="Tahoma" pitchFamily="34" charset="0"/>
              </a:rPr>
              <a:t>移植醫院</a:t>
            </a:r>
            <a:r>
              <a:rPr lang="zh-TW" altLang="en-US" sz="1400" dirty="0">
                <a:solidFill>
                  <a:srgbClr val="000000"/>
                </a:solidFill>
                <a:latin typeface="標楷體" pitchFamily="65" charset="-120"/>
              </a:rPr>
              <a:t>潛在　　　等候移植病患</a:t>
            </a:r>
            <a:r>
              <a:rPr lang="en-US" altLang="zh-TW" b="1" dirty="0">
                <a:solidFill>
                  <a:srgbClr val="000090"/>
                </a:solidFill>
              </a:rPr>
              <a:t>Recipient</a:t>
            </a:r>
            <a:r>
              <a:rPr lang="zh-TW" altLang="en-US" b="1" dirty="0">
                <a:solidFill>
                  <a:srgbClr val="000090"/>
                </a:solidFill>
              </a:rPr>
              <a:t> </a:t>
            </a:r>
            <a:r>
              <a:rPr lang="en-US" altLang="zh-TW" b="1" dirty="0">
                <a:solidFill>
                  <a:srgbClr val="000090"/>
                </a:solidFill>
              </a:rPr>
              <a:t>hospital</a:t>
            </a:r>
            <a:endParaRPr lang="zh-TW" altLang="en-US" b="1" dirty="0">
              <a:solidFill>
                <a:srgbClr val="000090"/>
              </a:solidFill>
            </a:endParaRPr>
          </a:p>
        </p:txBody>
      </p:sp>
      <p:sp>
        <p:nvSpPr>
          <p:cNvPr id="34857" name="Line 42"/>
          <p:cNvSpPr>
            <a:spLocks noChangeShapeType="1"/>
          </p:cNvSpPr>
          <p:nvPr/>
        </p:nvSpPr>
        <p:spPr bwMode="auto">
          <a:xfrm>
            <a:off x="4320605" y="1321809"/>
            <a:ext cx="0" cy="287337"/>
          </a:xfrm>
          <a:prstGeom prst="line">
            <a:avLst/>
          </a:prstGeom>
          <a:noFill/>
          <a:ln w="57150">
            <a:solidFill>
              <a:srgbClr val="000000"/>
            </a:solidFill>
            <a:round/>
            <a:headEnd/>
            <a:tailEnd type="triangle" w="med" len="med"/>
          </a:ln>
        </p:spPr>
        <p:txBody>
          <a:bodyPr/>
          <a:lstStyle/>
          <a:p>
            <a:endParaRPr lang="zh-TW" altLang="en-US"/>
          </a:p>
        </p:txBody>
      </p:sp>
      <p:sp>
        <p:nvSpPr>
          <p:cNvPr id="34858" name="Line 43"/>
          <p:cNvSpPr>
            <a:spLocks noChangeShapeType="1"/>
          </p:cNvSpPr>
          <p:nvPr/>
        </p:nvSpPr>
        <p:spPr bwMode="auto">
          <a:xfrm>
            <a:off x="4320605" y="2115310"/>
            <a:ext cx="0" cy="287338"/>
          </a:xfrm>
          <a:prstGeom prst="line">
            <a:avLst/>
          </a:prstGeom>
          <a:noFill/>
          <a:ln w="57150">
            <a:solidFill>
              <a:srgbClr val="000000"/>
            </a:solidFill>
            <a:round/>
            <a:headEnd/>
            <a:tailEnd type="triangle" w="med" len="med"/>
          </a:ln>
        </p:spPr>
        <p:txBody>
          <a:bodyPr/>
          <a:lstStyle/>
          <a:p>
            <a:endParaRPr lang="zh-TW" altLang="en-US"/>
          </a:p>
        </p:txBody>
      </p:sp>
      <p:sp>
        <p:nvSpPr>
          <p:cNvPr id="34860" name="Line 45"/>
          <p:cNvSpPr>
            <a:spLocks noChangeShapeType="1"/>
          </p:cNvSpPr>
          <p:nvPr/>
        </p:nvSpPr>
        <p:spPr bwMode="auto">
          <a:xfrm flipH="1" flipV="1">
            <a:off x="7776592" y="1971096"/>
            <a:ext cx="0" cy="288925"/>
          </a:xfrm>
          <a:prstGeom prst="line">
            <a:avLst/>
          </a:prstGeom>
          <a:noFill/>
          <a:ln w="57150">
            <a:solidFill>
              <a:srgbClr val="000000"/>
            </a:solidFill>
            <a:round/>
            <a:headEnd/>
            <a:tailEnd type="triangle" w="med" len="med"/>
          </a:ln>
        </p:spPr>
        <p:txBody>
          <a:bodyPr/>
          <a:lstStyle/>
          <a:p>
            <a:endParaRPr lang="zh-TW" altLang="en-US"/>
          </a:p>
        </p:txBody>
      </p:sp>
      <p:sp>
        <p:nvSpPr>
          <p:cNvPr id="47" name="頁尾版面配置區 46"/>
          <p:cNvSpPr>
            <a:spLocks noGrp="1"/>
          </p:cNvSpPr>
          <p:nvPr>
            <p:ph type="ftr" sz="quarter" idx="11"/>
          </p:nvPr>
        </p:nvSpPr>
        <p:spPr>
          <a:xfrm>
            <a:off x="3160142" y="5762046"/>
            <a:ext cx="2895600" cy="365125"/>
          </a:xfrm>
        </p:spPr>
        <p:txBody>
          <a:bodyPr/>
          <a:lstStyle/>
          <a:p>
            <a:r>
              <a:rPr lang="en-US" altLang="zh-TW" dirty="0"/>
              <a:t>15</a:t>
            </a:r>
            <a:endParaRPr lang="zh-TW" altLang="en-US" dirty="0"/>
          </a:p>
        </p:txBody>
      </p:sp>
      <p:sp>
        <p:nvSpPr>
          <p:cNvPr id="45" name="投影片編號版面配置區 7">
            <a:extLst>
              <a:ext uri="{FF2B5EF4-FFF2-40B4-BE49-F238E27FC236}">
                <a16:creationId xmlns:a16="http://schemas.microsoft.com/office/drawing/2014/main" id="{8DC1448F-402D-0B4C-8840-7A406E9738D2}"/>
              </a:ext>
            </a:extLst>
          </p:cNvPr>
          <p:cNvSpPr>
            <a:spLocks noGrp="1"/>
          </p:cNvSpPr>
          <p:nvPr>
            <p:ph type="sldNum" sz="quarter" idx="12"/>
          </p:nvPr>
        </p:nvSpPr>
        <p:spPr>
          <a:xfrm>
            <a:off x="7020272" y="6376243"/>
            <a:ext cx="2133600" cy="365125"/>
          </a:xfrm>
        </p:spPr>
        <p:txBody>
          <a:bodyPr/>
          <a:lstStyle/>
          <a:p>
            <a:fld id="{CBF0990F-49E1-4FEB-8995-5DD63E1EE8F6}" type="slidenum">
              <a:rPr lang="zh-TW" altLang="en-US" smtClean="0">
                <a:solidFill>
                  <a:prstClr val="black">
                    <a:tint val="75000"/>
                  </a:prstClr>
                </a:solidFill>
              </a:rPr>
              <a:pPr/>
              <a:t>14</a:t>
            </a:fld>
            <a:endParaRPr lang="zh-TW" altLang="en-US" dirty="0">
              <a:solidFill>
                <a:prstClr val="black">
                  <a:tint val="75000"/>
                </a:prstClr>
              </a:solidFill>
            </a:endParaRPr>
          </a:p>
        </p:txBody>
      </p:sp>
    </p:spTree>
    <p:extLst>
      <p:ext uri="{BB962C8B-B14F-4D97-AF65-F5344CB8AC3E}">
        <p14:creationId xmlns:p14="http://schemas.microsoft.com/office/powerpoint/2010/main" val="395012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l="27863" t="44925" r="40255" b="26200"/>
          <a:stretch/>
        </p:blipFill>
        <p:spPr>
          <a:xfrm>
            <a:off x="467544" y="2496972"/>
            <a:ext cx="3384376" cy="1724116"/>
          </a:xfrm>
          <a:prstGeom prst="rect">
            <a:avLst/>
          </a:prstGeom>
        </p:spPr>
      </p:pic>
      <p:pic>
        <p:nvPicPr>
          <p:cNvPr id="7" name="圖片 6"/>
          <p:cNvPicPr>
            <a:picLocks noChangeAspect="1"/>
          </p:cNvPicPr>
          <p:nvPr/>
        </p:nvPicPr>
        <p:blipFill rotWithShape="1">
          <a:blip r:embed="rId3"/>
          <a:srcRect l="52370" t="25423" r="4468"/>
          <a:stretch/>
        </p:blipFill>
        <p:spPr>
          <a:xfrm>
            <a:off x="531400" y="4379740"/>
            <a:ext cx="3320520" cy="1713556"/>
          </a:xfrm>
          <a:prstGeom prst="rect">
            <a:avLst/>
          </a:prstGeom>
        </p:spPr>
      </p:pic>
      <p:pic>
        <p:nvPicPr>
          <p:cNvPr id="8" name="圖片 7"/>
          <p:cNvPicPr>
            <a:picLocks noChangeAspect="1"/>
          </p:cNvPicPr>
          <p:nvPr/>
        </p:nvPicPr>
        <p:blipFill rotWithShape="1">
          <a:blip r:embed="rId4"/>
          <a:srcRect l="39763" t="29001" r="17713" b="8000"/>
          <a:stretch/>
        </p:blipFill>
        <p:spPr>
          <a:xfrm>
            <a:off x="4139952" y="2329992"/>
            <a:ext cx="4616664" cy="3847220"/>
          </a:xfrm>
          <a:prstGeom prst="rect">
            <a:avLst/>
          </a:prstGeom>
        </p:spPr>
      </p:pic>
      <p:pic>
        <p:nvPicPr>
          <p:cNvPr id="10" name="圖片 4">
            <a:extLst>
              <a:ext uri="{FF2B5EF4-FFF2-40B4-BE49-F238E27FC236}">
                <a16:creationId xmlns:a16="http://schemas.microsoft.com/office/drawing/2014/main" id="{FA344AA1-421E-F944-8B84-0D4B41B43567}"/>
              </a:ext>
            </a:extLst>
          </p:cNvPr>
          <p:cNvPicPr>
            <a:picLocks noChangeAspect="1"/>
          </p:cNvPicPr>
          <p:nvPr/>
        </p:nvPicPr>
        <p:blipFill>
          <a:blip r:embed="rId5">
            <a:extLst>
              <a:ext uri="{28A0092B-C50C-407E-A947-70E740481C1C}">
                <a14:useLocalDpi xmlns:a14="http://schemas.microsoft.com/office/drawing/2010/main" val="0"/>
              </a:ext>
            </a:extLst>
          </a:blip>
          <a:srcRect b="85118"/>
          <a:stretch>
            <a:fillRect/>
          </a:stretch>
        </p:blipFill>
        <p:spPr bwMode="auto">
          <a:xfrm>
            <a:off x="239588" y="144363"/>
            <a:ext cx="87249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6">
            <a:extLst>
              <a:ext uri="{FF2B5EF4-FFF2-40B4-BE49-F238E27FC236}">
                <a16:creationId xmlns:a16="http://schemas.microsoft.com/office/drawing/2014/main" id="{F09FB286-F06A-A446-AE1A-C9C89A4EE6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313" y="107950"/>
            <a:ext cx="3903663" cy="800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12" name="圖片 10">
            <a:extLst>
              <a:ext uri="{FF2B5EF4-FFF2-40B4-BE49-F238E27FC236}">
                <a16:creationId xmlns:a16="http://schemas.microsoft.com/office/drawing/2014/main" id="{CB743A71-150A-EA49-80D1-58D9F424ABBE}"/>
              </a:ext>
            </a:extLst>
          </p:cNvPr>
          <p:cNvPicPr>
            <a:picLocks noChangeAspect="1"/>
          </p:cNvPicPr>
          <p:nvPr/>
        </p:nvPicPr>
        <p:blipFill>
          <a:blip r:embed="rId7">
            <a:extLst>
              <a:ext uri="{28A0092B-C50C-407E-A947-70E740481C1C}">
                <a14:useLocalDpi xmlns:a14="http://schemas.microsoft.com/office/drawing/2010/main" val="0"/>
              </a:ext>
            </a:extLst>
          </a:blip>
          <a:srcRect l="2690" t="12086" r="78899" b="11189"/>
          <a:stretch>
            <a:fillRect/>
          </a:stretch>
        </p:blipFill>
        <p:spPr bwMode="auto">
          <a:xfrm>
            <a:off x="5407893" y="115888"/>
            <a:ext cx="67627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2"/>
          <p:cNvPicPr>
            <a:picLocks noChangeAspect="1"/>
          </p:cNvPicPr>
          <p:nvPr/>
        </p:nvPicPr>
        <p:blipFill rotWithShape="1">
          <a:blip r:embed="rId2"/>
          <a:srcRect l="52827" t="37937" r="30330" b="58643"/>
          <a:stretch/>
        </p:blipFill>
        <p:spPr>
          <a:xfrm>
            <a:off x="2483768" y="1628800"/>
            <a:ext cx="3782765" cy="432048"/>
          </a:xfrm>
          <a:prstGeom prst="rect">
            <a:avLst/>
          </a:prstGeom>
        </p:spPr>
      </p:pic>
      <p:sp>
        <p:nvSpPr>
          <p:cNvPr id="14" name="文字方塊 2">
            <a:extLst>
              <a:ext uri="{FF2B5EF4-FFF2-40B4-BE49-F238E27FC236}">
                <a16:creationId xmlns:a16="http://schemas.microsoft.com/office/drawing/2014/main" id="{DD648849-7EAA-2B43-9E92-98242C90DC8F}"/>
              </a:ext>
            </a:extLst>
          </p:cNvPr>
          <p:cNvSpPr txBox="1">
            <a:spLocks noChangeArrowheads="1"/>
          </p:cNvSpPr>
          <p:nvPr/>
        </p:nvSpPr>
        <p:spPr bwMode="auto">
          <a:xfrm>
            <a:off x="6732909" y="1628800"/>
            <a:ext cx="2087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lang="zh-TW" altLang="en-US" sz="1600" dirty="0">
                <a:solidFill>
                  <a:srgbClr val="0D0D0D"/>
                </a:solidFill>
                <a:latin typeface="Calibri" panose="020F0502020204030204" pitchFamily="34" charset="0"/>
                <a:ea typeface="標楷體" panose="02010601000101010101" pitchFamily="2" charset="-120"/>
              </a:rPr>
              <a:t>統計日期</a:t>
            </a:r>
            <a:r>
              <a:rPr lang="en-US" altLang="zh-TW" sz="1600" dirty="0">
                <a:solidFill>
                  <a:srgbClr val="0D0D0D"/>
                </a:solidFill>
                <a:latin typeface="Calibri" panose="020F0502020204030204" pitchFamily="34" charset="0"/>
              </a:rPr>
              <a:t>: 2023-06-06</a:t>
            </a:r>
            <a:endParaRPr lang="zh-TW" altLang="en-US" sz="1600" dirty="0">
              <a:solidFill>
                <a:srgbClr val="0D0D0D"/>
              </a:solidFill>
              <a:latin typeface="Calibri" panose="020F0502020204030204" pitchFamily="34" charset="0"/>
              <a:ea typeface="標楷體" panose="02010601000101010101" pitchFamily="2" charset="-120"/>
            </a:endParaRPr>
          </a:p>
        </p:txBody>
      </p:sp>
      <p:sp>
        <p:nvSpPr>
          <p:cNvPr id="15" name="文字方塊 5">
            <a:extLst>
              <a:ext uri="{FF2B5EF4-FFF2-40B4-BE49-F238E27FC236}">
                <a16:creationId xmlns:a16="http://schemas.microsoft.com/office/drawing/2014/main" id="{9A40230B-5622-A54A-9FD3-E388C44A2581}"/>
              </a:ext>
            </a:extLst>
          </p:cNvPr>
          <p:cNvSpPr txBox="1">
            <a:spLocks noChangeArrowheads="1"/>
          </p:cNvSpPr>
          <p:nvPr/>
        </p:nvSpPr>
        <p:spPr bwMode="auto">
          <a:xfrm>
            <a:off x="3306092" y="6453336"/>
            <a:ext cx="52983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r"/>
            <a:r>
              <a:rPr lang="en-US" altLang="zh-TW" sz="1200" dirty="0">
                <a:latin typeface="+mj-lt"/>
                <a:ea typeface="Microsoft JhengHei" panose="020B0604030504040204" pitchFamily="34" charset="-120"/>
              </a:rPr>
              <a:t>(Source: Taiwan Organ Registry and Sharing Center)</a:t>
            </a:r>
            <a:endParaRPr lang="zh-TW" altLang="en-US" sz="1200" dirty="0">
              <a:latin typeface="+mj-lt"/>
              <a:ea typeface="Microsoft JhengHei" panose="020B0604030504040204" pitchFamily="34" charset="-120"/>
            </a:endParaRPr>
          </a:p>
        </p:txBody>
      </p:sp>
      <p:sp>
        <p:nvSpPr>
          <p:cNvPr id="2" name="矩形 1">
            <a:extLst>
              <a:ext uri="{FF2B5EF4-FFF2-40B4-BE49-F238E27FC236}">
                <a16:creationId xmlns:a16="http://schemas.microsoft.com/office/drawing/2014/main" id="{72034713-6F42-A642-A248-58D658936152}"/>
              </a:ext>
            </a:extLst>
          </p:cNvPr>
          <p:cNvSpPr/>
          <p:nvPr/>
        </p:nvSpPr>
        <p:spPr>
          <a:xfrm>
            <a:off x="2267744" y="1556792"/>
            <a:ext cx="4320480" cy="648072"/>
          </a:xfrm>
          <a:prstGeom prst="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b="1" dirty="0">
                <a:solidFill>
                  <a:schemeClr val="tx1"/>
                </a:solidFill>
              </a:rPr>
              <a:t>Real time registration data </a:t>
            </a:r>
            <a:endParaRPr kumimoji="1" lang="zh-TW" altLang="en-US" sz="2400" b="1" dirty="0">
              <a:solidFill>
                <a:schemeClr val="tx1"/>
              </a:solidFill>
            </a:endParaRPr>
          </a:p>
        </p:txBody>
      </p:sp>
      <p:sp>
        <p:nvSpPr>
          <p:cNvPr id="17" name="投影片編號版面配置區 7">
            <a:extLst>
              <a:ext uri="{FF2B5EF4-FFF2-40B4-BE49-F238E27FC236}">
                <a16:creationId xmlns:a16="http://schemas.microsoft.com/office/drawing/2014/main" id="{776F5E49-84EC-0A4B-92F7-52AB1BFD5BC9}"/>
              </a:ext>
            </a:extLst>
          </p:cNvPr>
          <p:cNvSpPr>
            <a:spLocks noGrp="1"/>
          </p:cNvSpPr>
          <p:nvPr>
            <p:ph type="sldNum" sz="quarter" idx="12"/>
          </p:nvPr>
        </p:nvSpPr>
        <p:spPr>
          <a:xfrm>
            <a:off x="7020272" y="6376243"/>
            <a:ext cx="2133600" cy="365125"/>
          </a:xfrm>
        </p:spPr>
        <p:txBody>
          <a:bodyPr/>
          <a:lstStyle/>
          <a:p>
            <a:fld id="{CBF0990F-49E1-4FEB-8995-5DD63E1EE8F6}" type="slidenum">
              <a:rPr lang="zh-TW" altLang="en-US" smtClean="0">
                <a:solidFill>
                  <a:prstClr val="black">
                    <a:tint val="75000"/>
                  </a:prstClr>
                </a:solidFill>
              </a:rPr>
              <a:pPr/>
              <a:t>15</a:t>
            </a:fld>
            <a:endParaRPr lang="zh-TW" altLang="en-US" dirty="0">
              <a:solidFill>
                <a:prstClr val="black">
                  <a:tint val="75000"/>
                </a:prstClr>
              </a:solidFill>
            </a:endParaRPr>
          </a:p>
        </p:txBody>
      </p:sp>
    </p:spTree>
    <p:extLst>
      <p:ext uri="{BB962C8B-B14F-4D97-AF65-F5344CB8AC3E}">
        <p14:creationId xmlns:p14="http://schemas.microsoft.com/office/powerpoint/2010/main" val="198246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圖表 9">
            <a:extLst>
              <a:ext uri="{FF2B5EF4-FFF2-40B4-BE49-F238E27FC236}">
                <a16:creationId xmlns:a16="http://schemas.microsoft.com/office/drawing/2014/main" id="{9CD47B24-53A2-1F42-8924-299B2A3D568D}"/>
              </a:ext>
            </a:extLst>
          </p:cNvPr>
          <p:cNvGraphicFramePr>
            <a:graphicFrameLocks/>
          </p:cNvGraphicFramePr>
          <p:nvPr>
            <p:extLst>
              <p:ext uri="{D42A27DB-BD31-4B8C-83A1-F6EECF244321}">
                <p14:modId xmlns:p14="http://schemas.microsoft.com/office/powerpoint/2010/main" val="4021798306"/>
              </p:ext>
            </p:extLst>
          </p:nvPr>
        </p:nvGraphicFramePr>
        <p:xfrm>
          <a:off x="688676" y="1906361"/>
          <a:ext cx="7751131" cy="4124621"/>
        </p:xfrm>
        <a:graphic>
          <a:graphicData uri="http://schemas.openxmlformats.org/drawingml/2006/chart">
            <c:chart xmlns:c="http://schemas.openxmlformats.org/drawingml/2006/chart" xmlns:r="http://schemas.openxmlformats.org/officeDocument/2006/relationships" r:id="rId3"/>
          </a:graphicData>
        </a:graphic>
      </p:graphicFrame>
      <p:sp>
        <p:nvSpPr>
          <p:cNvPr id="10" name="標題 1">
            <a:extLst>
              <a:ext uri="{FF2B5EF4-FFF2-40B4-BE49-F238E27FC236}">
                <a16:creationId xmlns:a16="http://schemas.microsoft.com/office/drawing/2014/main" id="{51488503-E362-EA41-926D-68A493E39C7B}"/>
              </a:ext>
            </a:extLst>
          </p:cNvPr>
          <p:cNvSpPr>
            <a:spLocks noGrp="1"/>
          </p:cNvSpPr>
          <p:nvPr>
            <p:ph type="title"/>
          </p:nvPr>
        </p:nvSpPr>
        <p:spPr>
          <a:xfrm>
            <a:off x="446856" y="404813"/>
            <a:ext cx="8229600" cy="785812"/>
          </a:xfrm>
        </p:spPr>
        <p:txBody>
          <a:bodyPr anchor="t">
            <a:normAutofit/>
          </a:bodyPr>
          <a:lstStyle/>
          <a:p>
            <a:r>
              <a:rPr lang="en-US" altLang="zh-TW" sz="3600" dirty="0">
                <a:latin typeface="Calibri" panose="020F0502020204030204" pitchFamily="34" charset="0"/>
              </a:rPr>
              <a:t>Organ donation number in Taiwan </a:t>
            </a:r>
            <a:endParaRPr lang="zh-TW" altLang="en-US" sz="3600" dirty="0"/>
          </a:p>
        </p:txBody>
      </p:sp>
      <p:sp>
        <p:nvSpPr>
          <p:cNvPr id="4" name="文字方塊 3">
            <a:extLst>
              <a:ext uri="{FF2B5EF4-FFF2-40B4-BE49-F238E27FC236}">
                <a16:creationId xmlns:a16="http://schemas.microsoft.com/office/drawing/2014/main" id="{5DB9CAFD-32C2-2F4B-8208-C64B1B9C5F44}"/>
              </a:ext>
            </a:extLst>
          </p:cNvPr>
          <p:cNvSpPr txBox="1"/>
          <p:nvPr/>
        </p:nvSpPr>
        <p:spPr>
          <a:xfrm>
            <a:off x="407151" y="2132856"/>
            <a:ext cx="492443" cy="3384376"/>
          </a:xfrm>
          <a:prstGeom prst="rect">
            <a:avLst/>
          </a:prstGeom>
          <a:noFill/>
        </p:spPr>
        <p:txBody>
          <a:bodyPr vert="eaVert" wrap="square" rtlCol="0">
            <a:spAutoFit/>
          </a:bodyPr>
          <a:lstStyle/>
          <a:p>
            <a:pPr algn="ctr"/>
            <a:r>
              <a:rPr kumimoji="1" lang="en-US" altLang="zh-TW" sz="2000" dirty="0"/>
              <a:t>Organ donor number</a:t>
            </a:r>
            <a:endParaRPr kumimoji="1" lang="zh-TW" altLang="en-US" sz="2000" dirty="0"/>
          </a:p>
        </p:txBody>
      </p:sp>
      <p:sp>
        <p:nvSpPr>
          <p:cNvPr id="5" name="文字方塊 4">
            <a:extLst>
              <a:ext uri="{FF2B5EF4-FFF2-40B4-BE49-F238E27FC236}">
                <a16:creationId xmlns:a16="http://schemas.microsoft.com/office/drawing/2014/main" id="{AB846FD9-756D-5443-AD6A-324548EB86D3}"/>
              </a:ext>
            </a:extLst>
          </p:cNvPr>
          <p:cNvSpPr txBox="1"/>
          <p:nvPr/>
        </p:nvSpPr>
        <p:spPr>
          <a:xfrm>
            <a:off x="8316086" y="3644331"/>
            <a:ext cx="720410" cy="792781"/>
          </a:xfrm>
          <a:prstGeom prst="rect">
            <a:avLst/>
          </a:prstGeom>
          <a:noFill/>
        </p:spPr>
        <p:txBody>
          <a:bodyPr wrap="square" rtlCol="0">
            <a:spAutoFit/>
          </a:bodyPr>
          <a:lstStyle/>
          <a:p>
            <a:pPr>
              <a:lnSpc>
                <a:spcPct val="150000"/>
              </a:lnSpc>
            </a:pPr>
            <a:r>
              <a:rPr kumimoji="1" lang="en-US" altLang="zh-TW" sz="1600" dirty="0"/>
              <a:t>Tissue </a:t>
            </a:r>
          </a:p>
          <a:p>
            <a:pPr>
              <a:lnSpc>
                <a:spcPct val="150000"/>
              </a:lnSpc>
            </a:pPr>
            <a:r>
              <a:rPr kumimoji="1" lang="en-US" altLang="zh-TW" sz="1600" dirty="0"/>
              <a:t>Organ</a:t>
            </a:r>
            <a:endParaRPr kumimoji="1" lang="zh-TW" altLang="en-US" sz="1600" dirty="0"/>
          </a:p>
        </p:txBody>
      </p:sp>
      <p:sp>
        <p:nvSpPr>
          <p:cNvPr id="9" name="矩形 8">
            <a:extLst>
              <a:ext uri="{FF2B5EF4-FFF2-40B4-BE49-F238E27FC236}">
                <a16:creationId xmlns:a16="http://schemas.microsoft.com/office/drawing/2014/main" id="{665ABA60-E49A-2345-A576-E97D472E53EE}"/>
              </a:ext>
            </a:extLst>
          </p:cNvPr>
          <p:cNvSpPr/>
          <p:nvPr/>
        </p:nvSpPr>
        <p:spPr>
          <a:xfrm>
            <a:off x="7973740" y="3789040"/>
            <a:ext cx="141919" cy="21602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矩形 12">
            <a:extLst>
              <a:ext uri="{FF2B5EF4-FFF2-40B4-BE49-F238E27FC236}">
                <a16:creationId xmlns:a16="http://schemas.microsoft.com/office/drawing/2014/main" id="{458BE86E-C774-8E4C-B8B1-4F8B4B590200}"/>
              </a:ext>
            </a:extLst>
          </p:cNvPr>
          <p:cNvSpPr/>
          <p:nvPr/>
        </p:nvSpPr>
        <p:spPr>
          <a:xfrm>
            <a:off x="7973740" y="4149080"/>
            <a:ext cx="141919" cy="21602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投影片編號版面配置區 7">
            <a:extLst>
              <a:ext uri="{FF2B5EF4-FFF2-40B4-BE49-F238E27FC236}">
                <a16:creationId xmlns:a16="http://schemas.microsoft.com/office/drawing/2014/main" id="{5DE76B5C-DE69-D94E-B2DC-47946F10A732}"/>
              </a:ext>
            </a:extLst>
          </p:cNvPr>
          <p:cNvSpPr>
            <a:spLocks noGrp="1"/>
          </p:cNvSpPr>
          <p:nvPr>
            <p:ph type="sldNum" sz="quarter" idx="12"/>
          </p:nvPr>
        </p:nvSpPr>
        <p:spPr>
          <a:xfrm>
            <a:off x="7020272" y="6376243"/>
            <a:ext cx="2133600" cy="365125"/>
          </a:xfrm>
        </p:spPr>
        <p:txBody>
          <a:bodyPr/>
          <a:lstStyle/>
          <a:p>
            <a:fld id="{CBF0990F-49E1-4FEB-8995-5DD63E1EE8F6}" type="slidenum">
              <a:rPr lang="zh-TW" altLang="en-US" smtClean="0">
                <a:solidFill>
                  <a:prstClr val="black">
                    <a:tint val="75000"/>
                  </a:prstClr>
                </a:solidFill>
              </a:rPr>
              <a:pPr/>
              <a:t>16</a:t>
            </a:fld>
            <a:endParaRPr lang="zh-TW" altLang="en-US" dirty="0">
              <a:solidFill>
                <a:prstClr val="black">
                  <a:tint val="75000"/>
                </a:prstClr>
              </a:solidFill>
            </a:endParaRPr>
          </a:p>
        </p:txBody>
      </p:sp>
      <p:sp>
        <p:nvSpPr>
          <p:cNvPr id="11" name="文字方塊 5">
            <a:extLst>
              <a:ext uri="{FF2B5EF4-FFF2-40B4-BE49-F238E27FC236}">
                <a16:creationId xmlns:a16="http://schemas.microsoft.com/office/drawing/2014/main" id="{8B243565-D66B-7343-8DBE-9695736AB09C}"/>
              </a:ext>
            </a:extLst>
          </p:cNvPr>
          <p:cNvSpPr txBox="1">
            <a:spLocks noChangeArrowheads="1"/>
          </p:cNvSpPr>
          <p:nvPr/>
        </p:nvSpPr>
        <p:spPr bwMode="auto">
          <a:xfrm>
            <a:off x="3306092" y="6453336"/>
            <a:ext cx="52983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r"/>
            <a:r>
              <a:rPr lang="en-US" altLang="zh-TW" sz="1200" dirty="0">
                <a:latin typeface="+mj-lt"/>
                <a:ea typeface="Microsoft JhengHei" panose="020B0604030504040204" pitchFamily="34" charset="-120"/>
              </a:rPr>
              <a:t>(Source: Taiwan Organ Registry and Sharing Center)</a:t>
            </a:r>
            <a:endParaRPr lang="zh-TW" altLang="en-US" sz="1200" dirty="0">
              <a:latin typeface="+mj-lt"/>
              <a:ea typeface="Microsoft JhengHei" panose="020B0604030504040204" pitchFamily="34" charset="-120"/>
            </a:endParaRPr>
          </a:p>
        </p:txBody>
      </p:sp>
    </p:spTree>
    <p:extLst>
      <p:ext uri="{BB962C8B-B14F-4D97-AF65-F5344CB8AC3E}">
        <p14:creationId xmlns:p14="http://schemas.microsoft.com/office/powerpoint/2010/main" val="47177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內容版面配置區 3"/>
          <p:cNvGraphicFramePr>
            <a:graphicFrameLocks noGrp="1"/>
          </p:cNvGraphicFramePr>
          <p:nvPr>
            <p:ph idx="1"/>
            <p:extLst>
              <p:ext uri="{D42A27DB-BD31-4B8C-83A1-F6EECF244321}">
                <p14:modId xmlns:p14="http://schemas.microsoft.com/office/powerpoint/2010/main" val="1486261202"/>
              </p:ext>
            </p:extLst>
          </p:nvPr>
        </p:nvGraphicFramePr>
        <p:xfrm>
          <a:off x="323528" y="1844824"/>
          <a:ext cx="8698616" cy="4320480"/>
        </p:xfrm>
        <a:graphic>
          <a:graphicData uri="http://schemas.openxmlformats.org/drawingml/2006/chart">
            <c:chart xmlns:c="http://schemas.openxmlformats.org/drawingml/2006/chart" xmlns:r="http://schemas.openxmlformats.org/officeDocument/2006/relationships" r:id="rId3"/>
          </a:graphicData>
        </a:graphic>
      </p:graphicFrame>
      <p:sp>
        <p:nvSpPr>
          <p:cNvPr id="18" name="圓角矩形圖說文字 17">
            <a:extLst>
              <a:ext uri="{FF2B5EF4-FFF2-40B4-BE49-F238E27FC236}">
                <a16:creationId xmlns:a16="http://schemas.microsoft.com/office/drawing/2014/main" id="{6299BE67-C110-FA42-850D-E9F1BC24BEA1}"/>
              </a:ext>
            </a:extLst>
          </p:cNvPr>
          <p:cNvSpPr/>
          <p:nvPr/>
        </p:nvSpPr>
        <p:spPr>
          <a:xfrm>
            <a:off x="2267669" y="3645024"/>
            <a:ext cx="1944291" cy="341089"/>
          </a:xfrm>
          <a:prstGeom prst="wedgeRoundRectCallout">
            <a:avLst>
              <a:gd name="adj1" fmla="val 33277"/>
              <a:gd name="adj2" fmla="val 186476"/>
              <a:gd name="adj3" fmla="val 16667"/>
            </a:avLst>
          </a:prstGeom>
          <a:solidFill>
            <a:srgbClr val="FFFF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auto">
              <a:spcBef>
                <a:spcPts val="0"/>
              </a:spcBef>
              <a:spcAft>
                <a:spcPts val="0"/>
              </a:spcAft>
              <a:defRPr/>
            </a:pPr>
            <a:r>
              <a:rPr lang="en-US" altLang="zh-TW" sz="1200" dirty="0">
                <a:solidFill>
                  <a:prstClr val="black"/>
                </a:solidFill>
                <a:latin typeface="Calibri Light" panose="020F0302020204030204"/>
                <a:ea typeface="Microsoft JhengHei" panose="020B0604030504040204" pitchFamily="34" charset="-120"/>
                <a:cs typeface="標楷體" charset="0"/>
              </a:rPr>
              <a:t>Online registration</a:t>
            </a:r>
            <a:r>
              <a:rPr kumimoji="0" lang="en-US" altLang="zh-TW" sz="1200" dirty="0">
                <a:solidFill>
                  <a:prstClr val="black"/>
                </a:solidFill>
                <a:latin typeface="Calibri Light" panose="020F0302020204030204"/>
                <a:ea typeface="Microsoft JhengHei" panose="020B0604030504040204" pitchFamily="34" charset="-120"/>
                <a:cs typeface="標楷體" charset="0"/>
              </a:rPr>
              <a:t>, 2005 </a:t>
            </a:r>
            <a:endParaRPr kumimoji="0" lang="zh-TW" altLang="en-US" sz="1200" dirty="0">
              <a:solidFill>
                <a:prstClr val="black"/>
              </a:solidFill>
              <a:latin typeface="Calibri Light" panose="020F0302020204030204"/>
              <a:ea typeface="Microsoft JhengHei" panose="020B0604030504040204" pitchFamily="34" charset="-120"/>
              <a:cs typeface="標楷體" charset="0"/>
            </a:endParaRPr>
          </a:p>
        </p:txBody>
      </p:sp>
      <p:sp>
        <p:nvSpPr>
          <p:cNvPr id="19" name="圓角矩形圖說文字 18">
            <a:extLst>
              <a:ext uri="{FF2B5EF4-FFF2-40B4-BE49-F238E27FC236}">
                <a16:creationId xmlns:a16="http://schemas.microsoft.com/office/drawing/2014/main" id="{D7AB85C3-DF25-C64B-BBF0-133B0F106563}"/>
              </a:ext>
            </a:extLst>
          </p:cNvPr>
          <p:cNvSpPr/>
          <p:nvPr/>
        </p:nvSpPr>
        <p:spPr>
          <a:xfrm>
            <a:off x="3149004" y="5575474"/>
            <a:ext cx="1999060" cy="229790"/>
          </a:xfrm>
          <a:prstGeom prst="wedgeRoundRectCallout">
            <a:avLst>
              <a:gd name="adj1" fmla="val -42048"/>
              <a:gd name="adj2" fmla="val -77636"/>
              <a:gd name="adj3" fmla="val 16667"/>
            </a:avLst>
          </a:prstGeom>
          <a:solidFill>
            <a:srgbClr val="FFFF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auto">
              <a:spcBef>
                <a:spcPts val="0"/>
              </a:spcBef>
              <a:spcAft>
                <a:spcPts val="0"/>
              </a:spcAft>
              <a:defRPr/>
            </a:pPr>
            <a:r>
              <a:rPr lang="en-US" altLang="zh-TW" sz="1200" dirty="0">
                <a:solidFill>
                  <a:prstClr val="black"/>
                </a:solidFill>
                <a:latin typeface="Calibri" panose="020F0502020204030204"/>
                <a:ea typeface="Microsoft JhengHei" panose="020B0604030504040204" pitchFamily="34" charset="-120"/>
                <a:cs typeface="標楷體" charset="0"/>
              </a:rPr>
              <a:t>TORSC</a:t>
            </a:r>
            <a:r>
              <a:rPr kumimoji="0" lang="en-US" altLang="zh-TW" sz="1200" dirty="0">
                <a:solidFill>
                  <a:prstClr val="black"/>
                </a:solidFill>
                <a:latin typeface="Calibri" panose="020F0502020204030204"/>
                <a:ea typeface="Microsoft JhengHei" panose="020B0604030504040204" pitchFamily="34" charset="-120"/>
                <a:cs typeface="標楷體" charset="0"/>
              </a:rPr>
              <a:t>, 2002/07</a:t>
            </a:r>
            <a:endParaRPr kumimoji="0" lang="zh-TW" altLang="en-US" sz="1200" dirty="0">
              <a:solidFill>
                <a:prstClr val="black"/>
              </a:solidFill>
              <a:latin typeface="Calibri" panose="020F0502020204030204"/>
              <a:ea typeface="Microsoft JhengHei" panose="020B0604030504040204" pitchFamily="34" charset="-120"/>
              <a:cs typeface="標楷體" charset="0"/>
            </a:endParaRPr>
          </a:p>
        </p:txBody>
      </p:sp>
      <p:sp>
        <p:nvSpPr>
          <p:cNvPr id="9" name="標題 1">
            <a:extLst>
              <a:ext uri="{FF2B5EF4-FFF2-40B4-BE49-F238E27FC236}">
                <a16:creationId xmlns:a16="http://schemas.microsoft.com/office/drawing/2014/main" id="{BC64E0C6-B67B-7941-9D48-35D6706A1B6F}"/>
              </a:ext>
            </a:extLst>
          </p:cNvPr>
          <p:cNvSpPr>
            <a:spLocks noGrp="1"/>
          </p:cNvSpPr>
          <p:nvPr>
            <p:ph type="title"/>
          </p:nvPr>
        </p:nvSpPr>
        <p:spPr>
          <a:xfrm>
            <a:off x="447104" y="476597"/>
            <a:ext cx="8661400" cy="792163"/>
          </a:xfrm>
        </p:spPr>
        <p:txBody>
          <a:bodyPr anchor="t">
            <a:noAutofit/>
          </a:bodyPr>
          <a:lstStyle/>
          <a:p>
            <a:pPr>
              <a:spcBef>
                <a:spcPts val="1800"/>
              </a:spcBef>
              <a:spcAft>
                <a:spcPts val="1800"/>
              </a:spcAft>
            </a:pPr>
            <a:r>
              <a:rPr lang="en-US" altLang="zh-TW" dirty="0">
                <a:latin typeface="Calibri" panose="020F0502020204030204" pitchFamily="34" charset="0"/>
              </a:rPr>
              <a:t>Organ donation rate in Taiwan (PMP)</a:t>
            </a:r>
            <a:br>
              <a:rPr lang="en-US" altLang="zh-TW" dirty="0">
                <a:latin typeface="Calibri" panose="020F0502020204030204" pitchFamily="34" charset="0"/>
              </a:rPr>
            </a:br>
            <a:endParaRPr lang="zh-TW" altLang="en-US" dirty="0">
              <a:latin typeface="Calibri" panose="020F0502020204030204" pitchFamily="34" charset="0"/>
            </a:endParaRPr>
          </a:p>
        </p:txBody>
      </p:sp>
      <p:sp>
        <p:nvSpPr>
          <p:cNvPr id="2" name="文字方塊 1">
            <a:extLst>
              <a:ext uri="{FF2B5EF4-FFF2-40B4-BE49-F238E27FC236}">
                <a16:creationId xmlns:a16="http://schemas.microsoft.com/office/drawing/2014/main" id="{43F60D8B-865C-0F49-AC1D-8FB4AA798DF6}"/>
              </a:ext>
            </a:extLst>
          </p:cNvPr>
          <p:cNvSpPr txBox="1"/>
          <p:nvPr/>
        </p:nvSpPr>
        <p:spPr>
          <a:xfrm>
            <a:off x="3203848" y="1475492"/>
            <a:ext cx="4176464" cy="369332"/>
          </a:xfrm>
          <a:prstGeom prst="rect">
            <a:avLst/>
          </a:prstGeom>
          <a:noFill/>
        </p:spPr>
        <p:txBody>
          <a:bodyPr wrap="square" rtlCol="0">
            <a:spAutoFit/>
          </a:bodyPr>
          <a:lstStyle/>
          <a:p>
            <a:r>
              <a:rPr kumimoji="1" lang="en-US" altLang="zh-TW" dirty="0"/>
              <a:t>tissue &amp; organ                       Organ only</a:t>
            </a:r>
            <a:endParaRPr kumimoji="1" lang="zh-TW" altLang="en-US" dirty="0"/>
          </a:p>
        </p:txBody>
      </p:sp>
      <p:cxnSp>
        <p:nvCxnSpPr>
          <p:cNvPr id="4" name="直線接點 3">
            <a:extLst>
              <a:ext uri="{FF2B5EF4-FFF2-40B4-BE49-F238E27FC236}">
                <a16:creationId xmlns:a16="http://schemas.microsoft.com/office/drawing/2014/main" id="{7B09D86C-DB94-AB43-BFE9-A18638C260B8}"/>
              </a:ext>
            </a:extLst>
          </p:cNvPr>
          <p:cNvCxnSpPr/>
          <p:nvPr/>
        </p:nvCxnSpPr>
        <p:spPr>
          <a:xfrm>
            <a:off x="2555776" y="1700808"/>
            <a:ext cx="61203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75854D5F-6FC8-9145-AA2E-F11A7E6C9B4E}"/>
              </a:ext>
            </a:extLst>
          </p:cNvPr>
          <p:cNvCxnSpPr/>
          <p:nvPr/>
        </p:nvCxnSpPr>
        <p:spPr>
          <a:xfrm>
            <a:off x="5148064" y="1700808"/>
            <a:ext cx="61203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EA010B1-C6D7-C344-AFA5-4A7C00733DD9}"/>
              </a:ext>
            </a:extLst>
          </p:cNvPr>
          <p:cNvSpPr/>
          <p:nvPr/>
        </p:nvSpPr>
        <p:spPr>
          <a:xfrm>
            <a:off x="2790831" y="1592796"/>
            <a:ext cx="141919" cy="216024"/>
          </a:xfrm>
          <a:prstGeom prst="rect">
            <a:avLst/>
          </a:prstGeom>
          <a:solidFill>
            <a:schemeClr val="bg2">
              <a:lumMod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矩形 12">
            <a:extLst>
              <a:ext uri="{FF2B5EF4-FFF2-40B4-BE49-F238E27FC236}">
                <a16:creationId xmlns:a16="http://schemas.microsoft.com/office/drawing/2014/main" id="{AF22668C-DE2A-F04D-90E9-5DD809DEF11D}"/>
              </a:ext>
            </a:extLst>
          </p:cNvPr>
          <p:cNvSpPr/>
          <p:nvPr/>
        </p:nvSpPr>
        <p:spPr>
          <a:xfrm>
            <a:off x="5364088" y="1556792"/>
            <a:ext cx="141919" cy="21602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投影片編號版面配置區 7">
            <a:extLst>
              <a:ext uri="{FF2B5EF4-FFF2-40B4-BE49-F238E27FC236}">
                <a16:creationId xmlns:a16="http://schemas.microsoft.com/office/drawing/2014/main" id="{701D41BB-E33F-C345-9106-52AA313777A4}"/>
              </a:ext>
            </a:extLst>
          </p:cNvPr>
          <p:cNvSpPr>
            <a:spLocks noGrp="1"/>
          </p:cNvSpPr>
          <p:nvPr>
            <p:ph type="sldNum" sz="quarter" idx="12"/>
          </p:nvPr>
        </p:nvSpPr>
        <p:spPr>
          <a:xfrm>
            <a:off x="7020272" y="6376243"/>
            <a:ext cx="2133600" cy="365125"/>
          </a:xfrm>
        </p:spPr>
        <p:txBody>
          <a:bodyPr/>
          <a:lstStyle/>
          <a:p>
            <a:fld id="{CBF0990F-49E1-4FEB-8995-5DD63E1EE8F6}" type="slidenum">
              <a:rPr lang="zh-TW" altLang="en-US" smtClean="0">
                <a:solidFill>
                  <a:prstClr val="black">
                    <a:tint val="75000"/>
                  </a:prstClr>
                </a:solidFill>
              </a:rPr>
              <a:pPr/>
              <a:t>17</a:t>
            </a:fld>
            <a:endParaRPr lang="zh-TW" altLang="en-US" dirty="0">
              <a:solidFill>
                <a:prstClr val="black">
                  <a:tint val="75000"/>
                </a:prstClr>
              </a:solidFill>
            </a:endParaRPr>
          </a:p>
        </p:txBody>
      </p:sp>
      <p:sp>
        <p:nvSpPr>
          <p:cNvPr id="17" name="文字方塊 5">
            <a:extLst>
              <a:ext uri="{FF2B5EF4-FFF2-40B4-BE49-F238E27FC236}">
                <a16:creationId xmlns:a16="http://schemas.microsoft.com/office/drawing/2014/main" id="{2151E6FD-BA78-0C46-9DCD-4A586C9F8CC9}"/>
              </a:ext>
            </a:extLst>
          </p:cNvPr>
          <p:cNvSpPr txBox="1">
            <a:spLocks noChangeArrowheads="1"/>
          </p:cNvSpPr>
          <p:nvPr/>
        </p:nvSpPr>
        <p:spPr bwMode="auto">
          <a:xfrm>
            <a:off x="3306092" y="6453336"/>
            <a:ext cx="52983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r"/>
            <a:r>
              <a:rPr lang="en-US" altLang="zh-TW" sz="1200" dirty="0">
                <a:latin typeface="+mj-lt"/>
                <a:ea typeface="Microsoft JhengHei" panose="020B0604030504040204" pitchFamily="34" charset="-120"/>
              </a:rPr>
              <a:t>(Source: Taiwan Organ Registry and Sharing Center)</a:t>
            </a:r>
            <a:endParaRPr lang="zh-TW" altLang="en-US" sz="1200" dirty="0">
              <a:latin typeface="+mj-lt"/>
              <a:ea typeface="Microsoft JhengHei" panose="020B0604030504040204" pitchFamily="34" charset="-120"/>
            </a:endParaRPr>
          </a:p>
        </p:txBody>
      </p:sp>
    </p:spTree>
    <p:extLst>
      <p:ext uri="{BB962C8B-B14F-4D97-AF65-F5344CB8AC3E}">
        <p14:creationId xmlns:p14="http://schemas.microsoft.com/office/powerpoint/2010/main" val="349721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字方塊 6">
            <a:extLst>
              <a:ext uri="{FF2B5EF4-FFF2-40B4-BE49-F238E27FC236}">
                <a16:creationId xmlns:a16="http://schemas.microsoft.com/office/drawing/2014/main" id="{451EE237-A274-2440-AA41-8A3ABD1AC654}"/>
              </a:ext>
            </a:extLst>
          </p:cNvPr>
          <p:cNvSpPr txBox="1">
            <a:spLocks noChangeArrowheads="1"/>
          </p:cNvSpPr>
          <p:nvPr/>
        </p:nvSpPr>
        <p:spPr bwMode="auto">
          <a:xfrm>
            <a:off x="395536" y="476672"/>
            <a:ext cx="84597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lang="en-US" altLang="zh-TW" sz="3600" b="1" dirty="0">
                <a:latin typeface="+mn-lt"/>
                <a:ea typeface="Microsoft JhengHei" panose="020B0604030504040204" pitchFamily="34" charset="-120"/>
              </a:rPr>
              <a:t>Organ Transplantation in Taiwan</a:t>
            </a:r>
            <a:endParaRPr lang="zh-TW" altLang="en-US" sz="3600" b="1" dirty="0">
              <a:latin typeface="+mn-lt"/>
              <a:ea typeface="Microsoft JhengHei" panose="020B0604030504040204" pitchFamily="34" charset="-120"/>
            </a:endParaRPr>
          </a:p>
        </p:txBody>
      </p:sp>
      <p:graphicFrame>
        <p:nvGraphicFramePr>
          <p:cNvPr id="31748" name="圖表 5">
            <a:extLst>
              <a:ext uri="{FF2B5EF4-FFF2-40B4-BE49-F238E27FC236}">
                <a16:creationId xmlns:a16="http://schemas.microsoft.com/office/drawing/2014/main" id="{2AA417B5-F78C-6240-8C22-7EAF84BD8E4E}"/>
              </a:ext>
            </a:extLst>
          </p:cNvPr>
          <p:cNvGraphicFramePr>
            <a:graphicFrameLocks/>
          </p:cNvGraphicFramePr>
          <p:nvPr>
            <p:extLst>
              <p:ext uri="{D42A27DB-BD31-4B8C-83A1-F6EECF244321}">
                <p14:modId xmlns:p14="http://schemas.microsoft.com/office/powerpoint/2010/main" val="1810467000"/>
              </p:ext>
            </p:extLst>
          </p:nvPr>
        </p:nvGraphicFramePr>
        <p:xfrm>
          <a:off x="7366" y="1340768"/>
          <a:ext cx="9101138" cy="5472608"/>
        </p:xfrm>
        <a:graphic>
          <a:graphicData uri="http://schemas.openxmlformats.org/presentationml/2006/ole">
            <mc:AlternateContent xmlns:mc="http://schemas.openxmlformats.org/markup-compatibility/2006">
              <mc:Choice xmlns:v="urn:schemas-microsoft-com:vml" Requires="v">
                <p:oleObj spid="_x0000_s1032" r:id="rId4" imgW="9518650" imgH="6083300" progId="Excel.Chart.8">
                  <p:embed/>
                </p:oleObj>
              </mc:Choice>
              <mc:Fallback>
                <p:oleObj r:id="rId4" imgW="9518650" imgH="6083300" progId="Excel.Chart.8">
                  <p:embed/>
                  <p:pic>
                    <p:nvPicPr>
                      <p:cNvPr id="31748" name="圖表 5">
                        <a:extLst>
                          <a:ext uri="{FF2B5EF4-FFF2-40B4-BE49-F238E27FC236}">
                            <a16:creationId xmlns:a16="http://schemas.microsoft.com/office/drawing/2014/main" id="{2AA417B5-F78C-6240-8C22-7EAF84BD8E4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 y="1340768"/>
                        <a:ext cx="9101138" cy="5472608"/>
                      </a:xfrm>
                      <a:prstGeom prst="rect">
                        <a:avLst/>
                      </a:prstGeom>
                      <a:solidFill>
                        <a:schemeClr val="bg1"/>
                      </a:solidFill>
                      <a:ln>
                        <a:noFill/>
                      </a:ln>
                      <a:extLst/>
                    </p:spPr>
                  </p:pic>
                </p:oleObj>
              </mc:Fallback>
            </mc:AlternateContent>
          </a:graphicData>
        </a:graphic>
      </p:graphicFrame>
      <p:sp>
        <p:nvSpPr>
          <p:cNvPr id="10" name="投影片編號版面配置區 7">
            <a:extLst>
              <a:ext uri="{FF2B5EF4-FFF2-40B4-BE49-F238E27FC236}">
                <a16:creationId xmlns:a16="http://schemas.microsoft.com/office/drawing/2014/main" id="{3913447B-E176-F44B-8DF9-D34F408D2476}"/>
              </a:ext>
            </a:extLst>
          </p:cNvPr>
          <p:cNvSpPr>
            <a:spLocks noGrp="1"/>
          </p:cNvSpPr>
          <p:nvPr>
            <p:ph type="sldNum" sz="quarter" idx="12"/>
          </p:nvPr>
        </p:nvSpPr>
        <p:spPr>
          <a:xfrm>
            <a:off x="7020272" y="6376243"/>
            <a:ext cx="2133600" cy="365125"/>
          </a:xfrm>
        </p:spPr>
        <p:txBody>
          <a:bodyPr/>
          <a:lstStyle/>
          <a:p>
            <a:fld id="{CBF0990F-49E1-4FEB-8995-5DD63E1EE8F6}" type="slidenum">
              <a:rPr lang="zh-TW" altLang="en-US" smtClean="0">
                <a:solidFill>
                  <a:prstClr val="black">
                    <a:tint val="75000"/>
                  </a:prstClr>
                </a:solidFill>
              </a:rPr>
              <a:pPr/>
              <a:t>18</a:t>
            </a:fld>
            <a:endParaRPr lang="zh-TW" altLang="en-US" dirty="0">
              <a:solidFill>
                <a:prstClr val="black">
                  <a:tint val="75000"/>
                </a:prstClr>
              </a:solidFill>
            </a:endParaRPr>
          </a:p>
        </p:txBody>
      </p:sp>
      <p:sp>
        <p:nvSpPr>
          <p:cNvPr id="6" name="文字方塊 5">
            <a:extLst>
              <a:ext uri="{FF2B5EF4-FFF2-40B4-BE49-F238E27FC236}">
                <a16:creationId xmlns:a16="http://schemas.microsoft.com/office/drawing/2014/main" id="{A6228ABA-EC38-7846-A203-108A3D209DE8}"/>
              </a:ext>
            </a:extLst>
          </p:cNvPr>
          <p:cNvSpPr txBox="1">
            <a:spLocks noChangeArrowheads="1"/>
          </p:cNvSpPr>
          <p:nvPr/>
        </p:nvSpPr>
        <p:spPr bwMode="auto">
          <a:xfrm>
            <a:off x="3594124" y="1135777"/>
            <a:ext cx="52983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r"/>
            <a:r>
              <a:rPr lang="en-US" altLang="zh-TW" sz="1200" dirty="0">
                <a:latin typeface="+mj-lt"/>
                <a:ea typeface="Microsoft JhengHei" panose="020B0604030504040204" pitchFamily="34" charset="-120"/>
              </a:rPr>
              <a:t>(Source: Taiwan Organ Registry and Sharing Center)</a:t>
            </a:r>
            <a:endParaRPr lang="zh-TW" altLang="en-US" sz="1200" dirty="0">
              <a:latin typeface="+mj-lt"/>
              <a:ea typeface="Microsoft JhengHei" panose="020B0604030504040204" pitchFamily="34" charset="-120"/>
            </a:endParaRPr>
          </a:p>
        </p:txBody>
      </p:sp>
    </p:spTree>
    <p:extLst>
      <p:ext uri="{BB962C8B-B14F-4D97-AF65-F5344CB8AC3E}">
        <p14:creationId xmlns:p14="http://schemas.microsoft.com/office/powerpoint/2010/main" val="199177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圖表 3"/>
          <p:cNvGraphicFramePr>
            <a:graphicFrameLocks/>
          </p:cNvGraphicFramePr>
          <p:nvPr>
            <p:extLst>
              <p:ext uri="{D42A27DB-BD31-4B8C-83A1-F6EECF244321}">
                <p14:modId xmlns:p14="http://schemas.microsoft.com/office/powerpoint/2010/main" val="2770883618"/>
              </p:ext>
            </p:extLst>
          </p:nvPr>
        </p:nvGraphicFramePr>
        <p:xfrm>
          <a:off x="251520" y="1916832"/>
          <a:ext cx="8614161" cy="4153256"/>
        </p:xfrm>
        <a:graphic>
          <a:graphicData uri="http://schemas.openxmlformats.org/drawingml/2006/chart">
            <c:chart xmlns:c="http://schemas.openxmlformats.org/drawingml/2006/chart" xmlns:r="http://schemas.openxmlformats.org/officeDocument/2006/relationships" r:id="rId2"/>
          </a:graphicData>
        </a:graphic>
      </p:graphicFrame>
      <p:sp>
        <p:nvSpPr>
          <p:cNvPr id="6" name="標題 1"/>
          <p:cNvSpPr txBox="1">
            <a:spLocks/>
          </p:cNvSpPr>
          <p:nvPr/>
        </p:nvSpPr>
        <p:spPr>
          <a:xfrm>
            <a:off x="446856" y="490662"/>
            <a:ext cx="8229600" cy="706090"/>
          </a:xfrm>
          <a:prstGeom prst="rect">
            <a:avLst/>
          </a:prstGeom>
        </p:spPr>
        <p:txBody>
          <a:bodyPr>
            <a:noAutofit/>
          </a:bodyPr>
          <a:lstStyle>
            <a:lvl1pPr algn="l" defTabSz="914400" rtl="0" eaLnBrk="1" latinLnBrk="0" hangingPunct="1">
              <a:spcBef>
                <a:spcPct val="0"/>
              </a:spcBef>
              <a:buNone/>
              <a:defRPr sz="3600" b="1" kern="1200">
                <a:solidFill>
                  <a:schemeClr val="tx1"/>
                </a:solidFill>
                <a:latin typeface="+mn-lt"/>
                <a:ea typeface="微軟正黑體" pitchFamily="34" charset="-120"/>
                <a:cs typeface="+mj-cs"/>
              </a:defRPr>
            </a:lvl1pPr>
          </a:lstStyle>
          <a:p>
            <a:r>
              <a:rPr lang="en-US" altLang="zh-TW" dirty="0">
                <a:latin typeface="+mj-lt"/>
              </a:rPr>
              <a:t>Kidney transplantation</a:t>
            </a:r>
            <a:r>
              <a:rPr lang="zh-TW" altLang="en-US" dirty="0">
                <a:latin typeface="+mj-lt"/>
              </a:rPr>
              <a:t> </a:t>
            </a:r>
            <a:r>
              <a:rPr lang="en-US" altLang="zh-TW" dirty="0">
                <a:latin typeface="+mj-lt"/>
              </a:rPr>
              <a:t>in Taiwan</a:t>
            </a:r>
            <a:endParaRPr lang="zh-TW" altLang="en-US" dirty="0">
              <a:latin typeface="+mj-lt"/>
            </a:endParaRPr>
          </a:p>
        </p:txBody>
      </p:sp>
      <p:sp>
        <p:nvSpPr>
          <p:cNvPr id="12" name="投影片編號版面配置區 7">
            <a:extLst>
              <a:ext uri="{FF2B5EF4-FFF2-40B4-BE49-F238E27FC236}">
                <a16:creationId xmlns:a16="http://schemas.microsoft.com/office/drawing/2014/main" id="{5FAAF5B8-C56B-9942-AB70-C74ECD206AE1}"/>
              </a:ext>
            </a:extLst>
          </p:cNvPr>
          <p:cNvSpPr>
            <a:spLocks noGrp="1"/>
          </p:cNvSpPr>
          <p:nvPr>
            <p:ph type="sldNum" sz="quarter" idx="12"/>
          </p:nvPr>
        </p:nvSpPr>
        <p:spPr>
          <a:xfrm>
            <a:off x="7020272" y="6376243"/>
            <a:ext cx="2133600" cy="365125"/>
          </a:xfrm>
        </p:spPr>
        <p:txBody>
          <a:bodyPr/>
          <a:lstStyle/>
          <a:p>
            <a:fld id="{CBF0990F-49E1-4FEB-8995-5DD63E1EE8F6}" type="slidenum">
              <a:rPr lang="zh-TW" altLang="en-US" smtClean="0">
                <a:solidFill>
                  <a:prstClr val="black">
                    <a:tint val="75000"/>
                  </a:prstClr>
                </a:solidFill>
              </a:rPr>
              <a:pPr/>
              <a:t>19</a:t>
            </a:fld>
            <a:endParaRPr lang="zh-TW" altLang="en-US" dirty="0">
              <a:solidFill>
                <a:prstClr val="black">
                  <a:tint val="75000"/>
                </a:prstClr>
              </a:solidFill>
            </a:endParaRPr>
          </a:p>
        </p:txBody>
      </p:sp>
      <p:sp>
        <p:nvSpPr>
          <p:cNvPr id="5" name="矩形 4">
            <a:extLst>
              <a:ext uri="{FF2B5EF4-FFF2-40B4-BE49-F238E27FC236}">
                <a16:creationId xmlns:a16="http://schemas.microsoft.com/office/drawing/2014/main" id="{27DEF6F8-8688-5E40-828A-4694ABEAEEBA}"/>
              </a:ext>
            </a:extLst>
          </p:cNvPr>
          <p:cNvSpPr/>
          <p:nvPr/>
        </p:nvSpPr>
        <p:spPr>
          <a:xfrm>
            <a:off x="1547664" y="1967354"/>
            <a:ext cx="6840760" cy="309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F6494191-E91C-7F40-ABE2-42518F6407E7}"/>
              </a:ext>
            </a:extLst>
          </p:cNvPr>
          <p:cNvSpPr txBox="1"/>
          <p:nvPr/>
        </p:nvSpPr>
        <p:spPr>
          <a:xfrm>
            <a:off x="1763738" y="1628800"/>
            <a:ext cx="6192688" cy="338554"/>
          </a:xfrm>
          <a:prstGeom prst="rect">
            <a:avLst/>
          </a:prstGeom>
          <a:solidFill>
            <a:schemeClr val="bg1"/>
          </a:solidFill>
          <a:ln>
            <a:solidFill>
              <a:schemeClr val="tx1"/>
            </a:solidFill>
          </a:ln>
        </p:spPr>
        <p:txBody>
          <a:bodyPr wrap="square" rtlCol="0">
            <a:spAutoFit/>
          </a:bodyPr>
          <a:lstStyle/>
          <a:p>
            <a:pPr algn="ctr"/>
            <a:r>
              <a:rPr lang="en-US" altLang="zh-TW" sz="1600" dirty="0"/>
              <a:t>2005-2022</a:t>
            </a:r>
            <a:r>
              <a:rPr lang="zh-TW" altLang="en-US" sz="1600" dirty="0"/>
              <a:t> </a:t>
            </a:r>
            <a:r>
              <a:rPr lang="en-US" altLang="zh-TW" sz="1600" dirty="0"/>
              <a:t>Kidney transplantation (oversea transplantation excluded)</a:t>
            </a:r>
            <a:endParaRPr lang="zh-TW" altLang="en-US" sz="1600" dirty="0"/>
          </a:p>
        </p:txBody>
      </p:sp>
      <p:sp>
        <p:nvSpPr>
          <p:cNvPr id="14" name="矩形 13">
            <a:extLst>
              <a:ext uri="{FF2B5EF4-FFF2-40B4-BE49-F238E27FC236}">
                <a16:creationId xmlns:a16="http://schemas.microsoft.com/office/drawing/2014/main" id="{02DE7C89-0E4C-7045-A222-00D9D4FF3250}"/>
              </a:ext>
            </a:extLst>
          </p:cNvPr>
          <p:cNvSpPr/>
          <p:nvPr/>
        </p:nvSpPr>
        <p:spPr>
          <a:xfrm>
            <a:off x="1547664" y="5733256"/>
            <a:ext cx="6840760" cy="309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2D82BE-9B12-F946-841F-571BA4B5A65E}"/>
              </a:ext>
            </a:extLst>
          </p:cNvPr>
          <p:cNvSpPr/>
          <p:nvPr/>
        </p:nvSpPr>
        <p:spPr>
          <a:xfrm>
            <a:off x="2915816" y="5949280"/>
            <a:ext cx="403244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Deceased donor               Living donor    </a:t>
            </a:r>
            <a:endParaRPr lang="zh-TW" altLang="en-US" dirty="0">
              <a:solidFill>
                <a:schemeClr val="tx1"/>
              </a:solidFill>
            </a:endParaRPr>
          </a:p>
        </p:txBody>
      </p:sp>
      <p:sp>
        <p:nvSpPr>
          <p:cNvPr id="16" name="矩形 15">
            <a:extLst>
              <a:ext uri="{FF2B5EF4-FFF2-40B4-BE49-F238E27FC236}">
                <a16:creationId xmlns:a16="http://schemas.microsoft.com/office/drawing/2014/main" id="{92FB25BE-7668-2E4B-A993-F23D71EF4636}"/>
              </a:ext>
            </a:extLst>
          </p:cNvPr>
          <p:cNvSpPr/>
          <p:nvPr/>
        </p:nvSpPr>
        <p:spPr>
          <a:xfrm>
            <a:off x="2915816" y="6021288"/>
            <a:ext cx="216024" cy="19411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39844661-46DA-A84D-8EE6-6F70AC52FF8B}"/>
              </a:ext>
            </a:extLst>
          </p:cNvPr>
          <p:cNvSpPr/>
          <p:nvPr/>
        </p:nvSpPr>
        <p:spPr>
          <a:xfrm>
            <a:off x="5153356" y="5995594"/>
            <a:ext cx="216024" cy="19411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5">
            <a:extLst>
              <a:ext uri="{FF2B5EF4-FFF2-40B4-BE49-F238E27FC236}">
                <a16:creationId xmlns:a16="http://schemas.microsoft.com/office/drawing/2014/main" id="{643743BE-57CF-0C49-9CE8-425BAD173B3E}"/>
              </a:ext>
            </a:extLst>
          </p:cNvPr>
          <p:cNvSpPr txBox="1">
            <a:spLocks noChangeArrowheads="1"/>
          </p:cNvSpPr>
          <p:nvPr/>
        </p:nvSpPr>
        <p:spPr bwMode="auto">
          <a:xfrm>
            <a:off x="3306092" y="6453336"/>
            <a:ext cx="52983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r"/>
            <a:r>
              <a:rPr lang="en-US" altLang="zh-TW" sz="1200" dirty="0">
                <a:latin typeface="+mj-lt"/>
                <a:ea typeface="Microsoft JhengHei" panose="020B0604030504040204" pitchFamily="34" charset="-120"/>
              </a:rPr>
              <a:t>(Source: Taiwan Organ Registry and Sharing Center)</a:t>
            </a:r>
            <a:endParaRPr lang="zh-TW" altLang="en-US" sz="1200" dirty="0">
              <a:latin typeface="+mj-lt"/>
              <a:ea typeface="Microsoft JhengHei" panose="020B0604030504040204" pitchFamily="34" charset="-120"/>
            </a:endParaRPr>
          </a:p>
        </p:txBody>
      </p:sp>
    </p:spTree>
    <p:extLst>
      <p:ext uri="{BB962C8B-B14F-4D97-AF65-F5344CB8AC3E}">
        <p14:creationId xmlns:p14="http://schemas.microsoft.com/office/powerpoint/2010/main" val="326915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AF7AC78-B867-624E-993D-AB4BC28F56BA}"/>
              </a:ext>
            </a:extLst>
          </p:cNvPr>
          <p:cNvSpPr>
            <a:spLocks noGrp="1"/>
          </p:cNvSpPr>
          <p:nvPr>
            <p:ph type="sldNum" sz="quarter" idx="12"/>
          </p:nvPr>
        </p:nvSpPr>
        <p:spPr/>
        <p:txBody>
          <a:bodyPr/>
          <a:lstStyle/>
          <a:p>
            <a:fld id="{CBF0990F-49E1-4FEB-8995-5DD63E1EE8F6}" type="slidenum">
              <a:rPr lang="zh-TW" altLang="en-US" smtClean="0"/>
              <a:pPr/>
              <a:t>2</a:t>
            </a:fld>
            <a:endParaRPr lang="zh-TW" altLang="en-US" dirty="0"/>
          </a:p>
        </p:txBody>
      </p:sp>
      <p:pic>
        <p:nvPicPr>
          <p:cNvPr id="5" name="圖片 4">
            <a:extLst>
              <a:ext uri="{FF2B5EF4-FFF2-40B4-BE49-F238E27FC236}">
                <a16:creationId xmlns:a16="http://schemas.microsoft.com/office/drawing/2014/main" id="{25C9B9E1-2F6D-2A46-86F0-50FBAD1BFC49}"/>
              </a:ext>
            </a:extLst>
          </p:cNvPr>
          <p:cNvPicPr>
            <a:picLocks noChangeAspect="1"/>
          </p:cNvPicPr>
          <p:nvPr/>
        </p:nvPicPr>
        <p:blipFill>
          <a:blip r:embed="rId2"/>
          <a:stretch>
            <a:fillRect/>
          </a:stretch>
        </p:blipFill>
        <p:spPr>
          <a:xfrm>
            <a:off x="0" y="0"/>
            <a:ext cx="9153872" cy="6858000"/>
          </a:xfrm>
          <a:prstGeom prst="rect">
            <a:avLst/>
          </a:prstGeom>
          <a:ln>
            <a:solidFill>
              <a:schemeClr val="tx1"/>
            </a:solidFill>
          </a:ln>
        </p:spPr>
      </p:pic>
      <p:sp>
        <p:nvSpPr>
          <p:cNvPr id="3" name="矩形 2"/>
          <p:cNvSpPr/>
          <p:nvPr/>
        </p:nvSpPr>
        <p:spPr>
          <a:xfrm>
            <a:off x="2555776" y="2852936"/>
            <a:ext cx="3456384"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b="1" dirty="0">
                <a:solidFill>
                  <a:schemeClr val="tx1"/>
                </a:solidFill>
              </a:rPr>
              <a:t>   &gt; 5100 miles,            20 hr. 10 min. by flight   </a:t>
            </a:r>
            <a:endParaRPr lang="zh-TW" altLang="en-US" sz="1400" b="1" dirty="0">
              <a:solidFill>
                <a:schemeClr val="tx1"/>
              </a:solidFill>
            </a:endParaRPr>
          </a:p>
        </p:txBody>
      </p:sp>
      <p:pic>
        <p:nvPicPr>
          <p:cNvPr id="7" name="Picture 2" descr="21,924 幅飛機插畫檔、美工圖案、卡通及圖標- Getty Im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28" t="5267" r="51413" b="51118"/>
          <a:stretch/>
        </p:blipFill>
        <p:spPr bwMode="auto">
          <a:xfrm rot="16200000">
            <a:off x="3851920" y="2924945"/>
            <a:ext cx="216024" cy="216024"/>
          </a:xfrm>
          <a:prstGeom prst="rect">
            <a:avLst/>
          </a:prstGeom>
          <a:noFill/>
          <a:extLst>
            <a:ext uri="{909E8E84-426E-40DD-AFC4-6F175D3DCCD1}">
              <a14:hiddenFill xmlns:a14="http://schemas.microsoft.com/office/drawing/2010/main">
                <a:solidFill>
                  <a:srgbClr val="FFFFFF"/>
                </a:solidFill>
              </a14:hiddenFill>
            </a:ext>
          </a:extLst>
        </p:spPr>
      </p:pic>
      <p:sp>
        <p:nvSpPr>
          <p:cNvPr id="6" name="投影片編號版面配置區 7">
            <a:extLst>
              <a:ext uri="{FF2B5EF4-FFF2-40B4-BE49-F238E27FC236}">
                <a16:creationId xmlns:a16="http://schemas.microsoft.com/office/drawing/2014/main" id="{C3632C63-335A-3247-84D5-5E27AA3035AA}"/>
              </a:ext>
            </a:extLst>
          </p:cNvPr>
          <p:cNvSpPr txBox="1">
            <a:spLocks/>
          </p:cNvSpPr>
          <p:nvPr/>
        </p:nvSpPr>
        <p:spPr>
          <a:xfrm>
            <a:off x="7020272" y="6376243"/>
            <a:ext cx="2133600" cy="365125"/>
          </a:xfrm>
          <a:prstGeom prst="rect">
            <a:avLst/>
          </a:prstGeom>
        </p:spPr>
        <p:txBody>
          <a:bodyPr vert="horz" lIns="91440" tIns="45720" rIns="91440" bIns="45720" rtlCol="0" anchor="ctr"/>
          <a:lstStyle>
            <a:defPPr>
              <a:defRPr lang="zh-TW"/>
            </a:defPPr>
            <a:lvl1pPr marL="0" algn="r" defTabSz="914400" rtl="0" eaLnBrk="1" latinLnBrk="0" hangingPunct="1">
              <a:defRPr sz="16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F0990F-49E1-4FEB-8995-5DD63E1EE8F6}" type="slidenum">
              <a:rPr lang="zh-TW" altLang="en-US" smtClean="0">
                <a:solidFill>
                  <a:prstClr val="black">
                    <a:tint val="75000"/>
                  </a:prstClr>
                </a:solidFill>
              </a:rPr>
              <a:pPr/>
              <a:t>2</a:t>
            </a:fld>
            <a:endParaRPr lang="zh-TW" altLang="en-US" dirty="0">
              <a:solidFill>
                <a:prstClr val="black">
                  <a:tint val="75000"/>
                </a:prstClr>
              </a:solidFill>
            </a:endParaRPr>
          </a:p>
        </p:txBody>
      </p:sp>
    </p:spTree>
    <p:extLst>
      <p:ext uri="{BB962C8B-B14F-4D97-AF65-F5344CB8AC3E}">
        <p14:creationId xmlns:p14="http://schemas.microsoft.com/office/powerpoint/2010/main" val="155792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172400" y="188640"/>
            <a:ext cx="864096"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8172400" y="376848"/>
            <a:ext cx="864096"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10"/>
          <p:cNvSpPr>
            <a:spLocks noChangeArrowheads="1"/>
          </p:cNvSpPr>
          <p:nvPr/>
        </p:nvSpPr>
        <p:spPr bwMode="auto">
          <a:xfrm>
            <a:off x="5868144" y="251356"/>
            <a:ext cx="317054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charset="0"/>
              <a:buNone/>
            </a:pPr>
            <a:r>
              <a:rPr kumimoji="0" lang="en-US" altLang="zh-TW" b="1" dirty="0">
                <a:solidFill>
                  <a:srgbClr val="C00000"/>
                </a:solidFill>
                <a:latin typeface="Calibri" charset="0"/>
                <a:ea typeface="標楷體" charset="0"/>
                <a:cs typeface="標楷體" charset="0"/>
              </a:rPr>
              <a:t>Northern Taiwan</a:t>
            </a:r>
            <a:r>
              <a:rPr kumimoji="0" lang="zh-TW" altLang="en-US" b="1" dirty="0">
                <a:solidFill>
                  <a:srgbClr val="C00000"/>
                </a:solidFill>
                <a:latin typeface="Calibri" charset="0"/>
                <a:ea typeface="標楷體" charset="0"/>
                <a:cs typeface="標楷體" charset="0"/>
              </a:rPr>
              <a:t> </a:t>
            </a:r>
            <a:r>
              <a:rPr kumimoji="0" lang="en-US" altLang="zh-TW" b="1" dirty="0">
                <a:solidFill>
                  <a:srgbClr val="C00000"/>
                </a:solidFill>
                <a:latin typeface="Calibri" charset="0"/>
                <a:ea typeface="標楷體" charset="0"/>
                <a:cs typeface="標楷體" charset="0"/>
              </a:rPr>
              <a:t>OPO (NTOPO)</a:t>
            </a:r>
            <a:endParaRPr kumimoji="0" lang="zh-TW" altLang="en-US" b="1" dirty="0">
              <a:solidFill>
                <a:srgbClr val="C00000"/>
              </a:solidFill>
              <a:latin typeface="Calibri" charset="0"/>
              <a:ea typeface="標楷體" charset="0"/>
              <a:cs typeface="標楷體" charset="0"/>
            </a:endParaRPr>
          </a:p>
        </p:txBody>
      </p:sp>
      <p:sp>
        <p:nvSpPr>
          <p:cNvPr id="64" name="七角星形 63"/>
          <p:cNvSpPr/>
          <p:nvPr/>
        </p:nvSpPr>
        <p:spPr>
          <a:xfrm flipH="1" flipV="1">
            <a:off x="3635500" y="1477664"/>
            <a:ext cx="285750" cy="28575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65" name="七角星形 28"/>
          <p:cNvSpPr/>
          <p:nvPr/>
        </p:nvSpPr>
        <p:spPr>
          <a:xfrm flipH="1" flipV="1">
            <a:off x="2267075" y="2915939"/>
            <a:ext cx="285750" cy="28575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66" name="七角星形 28"/>
          <p:cNvSpPr/>
          <p:nvPr/>
        </p:nvSpPr>
        <p:spPr>
          <a:xfrm flipH="1" flipV="1">
            <a:off x="2054350" y="4644727"/>
            <a:ext cx="285750" cy="28575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pic>
        <p:nvPicPr>
          <p:cNvPr id="67" name="Picture 9"/>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538" y="2303164"/>
            <a:ext cx="1873250" cy="425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 name="Picture 4"/>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512" y="3276302"/>
            <a:ext cx="3024188" cy="332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2"/>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4913" y="1836439"/>
            <a:ext cx="2378075" cy="223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 name="Picture 3"/>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6951" y="926250"/>
            <a:ext cx="1943100" cy="1843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 name="矩形 30"/>
          <p:cNvSpPr>
            <a:spLocks noChangeArrowheads="1"/>
          </p:cNvSpPr>
          <p:nvPr/>
        </p:nvSpPr>
        <p:spPr bwMode="auto">
          <a:xfrm>
            <a:off x="3419872" y="3284984"/>
            <a:ext cx="201622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kumimoji="0" lang="en-US" altLang="zh-TW" sz="1600" b="1" dirty="0">
                <a:latin typeface="Calibri" charset="0"/>
                <a:ea typeface="標楷體" charset="0"/>
                <a:cs typeface="標楷體" charset="0"/>
              </a:rPr>
              <a:t>Eastern</a:t>
            </a:r>
            <a:r>
              <a:rPr kumimoji="0" lang="zh-TW" altLang="en-US" sz="1600" b="1" dirty="0">
                <a:latin typeface="Calibri" charset="0"/>
                <a:ea typeface="標楷體" charset="0"/>
                <a:cs typeface="標楷體" charset="0"/>
              </a:rPr>
              <a:t> </a:t>
            </a:r>
            <a:r>
              <a:rPr kumimoji="0" lang="en-US" altLang="zh-TW" sz="1600" b="1" dirty="0">
                <a:latin typeface="Calibri" charset="0"/>
                <a:ea typeface="標楷體" charset="0"/>
                <a:cs typeface="標楷體" charset="0"/>
              </a:rPr>
              <a:t>Taiwan OPO</a:t>
            </a:r>
            <a:endParaRPr kumimoji="0" lang="zh-TW" altLang="en-US" sz="1600" b="1" dirty="0">
              <a:latin typeface="Calibri" charset="0"/>
              <a:ea typeface="標楷體" charset="0"/>
              <a:cs typeface="標楷體" charset="0"/>
            </a:endParaRPr>
          </a:p>
        </p:txBody>
      </p:sp>
      <p:sp>
        <p:nvSpPr>
          <p:cNvPr id="72" name="矩形 31"/>
          <p:cNvSpPr>
            <a:spLocks noChangeArrowheads="1"/>
          </p:cNvSpPr>
          <p:nvPr/>
        </p:nvSpPr>
        <p:spPr bwMode="auto">
          <a:xfrm>
            <a:off x="2534629" y="323945"/>
            <a:ext cx="275745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buFont typeface="Wingdings" charset="0"/>
              <a:buNone/>
            </a:pPr>
            <a:r>
              <a:rPr kumimoji="0" lang="en-US" altLang="zh-TW" sz="1600" b="1" dirty="0">
                <a:solidFill>
                  <a:srgbClr val="C00000"/>
                </a:solidFill>
                <a:latin typeface="+mn-lt"/>
                <a:ea typeface="微軟正黑體" panose="020B0604030504040204" pitchFamily="34" charset="-120"/>
                <a:cs typeface="標楷體" charset="0"/>
              </a:rPr>
              <a:t>Northern</a:t>
            </a:r>
            <a:r>
              <a:rPr kumimoji="0" lang="zh-TW" altLang="en-US" sz="1600" b="1" dirty="0">
                <a:solidFill>
                  <a:srgbClr val="C00000"/>
                </a:solidFill>
                <a:latin typeface="+mn-lt"/>
                <a:ea typeface="微軟正黑體" panose="020B0604030504040204" pitchFamily="34" charset="-120"/>
                <a:cs typeface="標楷體" charset="0"/>
              </a:rPr>
              <a:t> </a:t>
            </a:r>
            <a:r>
              <a:rPr kumimoji="0" lang="en-US" altLang="zh-TW" sz="1600" b="1" dirty="0">
                <a:solidFill>
                  <a:srgbClr val="C00000"/>
                </a:solidFill>
                <a:latin typeface="+mn-lt"/>
                <a:ea typeface="微軟正黑體" panose="020B0604030504040204" pitchFamily="34" charset="-120"/>
                <a:cs typeface="標楷體" charset="0"/>
              </a:rPr>
              <a:t>Taiwan OPO</a:t>
            </a:r>
          </a:p>
          <a:p>
            <a:pPr algn="ctr">
              <a:buFont typeface="Wingdings" charset="0"/>
              <a:buNone/>
            </a:pPr>
            <a:r>
              <a:rPr lang="en-US" altLang="zh-TW" sz="1600" b="1" dirty="0">
                <a:solidFill>
                  <a:srgbClr val="C00000"/>
                </a:solidFill>
                <a:ea typeface="微軟正黑體" panose="020B0604030504040204" pitchFamily="34" charset="-120"/>
                <a:cs typeface="標楷體" charset="0"/>
              </a:rPr>
              <a:t>20% area, 45.6% population</a:t>
            </a:r>
            <a:endParaRPr kumimoji="0" lang="zh-TW" altLang="en-US" sz="1600" b="1" dirty="0">
              <a:solidFill>
                <a:srgbClr val="C00000"/>
              </a:solidFill>
              <a:latin typeface="+mn-lt"/>
              <a:ea typeface="微軟正黑體" panose="020B0604030504040204" pitchFamily="34" charset="-120"/>
              <a:cs typeface="標楷體" charset="0"/>
            </a:endParaRPr>
          </a:p>
        </p:txBody>
      </p:sp>
      <p:sp>
        <p:nvSpPr>
          <p:cNvPr id="73" name="矩形 32"/>
          <p:cNvSpPr>
            <a:spLocks noChangeArrowheads="1"/>
          </p:cNvSpPr>
          <p:nvPr/>
        </p:nvSpPr>
        <p:spPr bwMode="auto">
          <a:xfrm>
            <a:off x="611558" y="2484185"/>
            <a:ext cx="187416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kumimoji="0" lang="en-US" altLang="zh-TW" sz="1600" b="1" dirty="0">
                <a:latin typeface="Calibri" charset="0"/>
                <a:ea typeface="標楷體" charset="0"/>
                <a:cs typeface="標楷體" charset="0"/>
              </a:rPr>
              <a:t>Central</a:t>
            </a:r>
            <a:r>
              <a:rPr lang="zh-TW" altLang="en-US" sz="1600" b="1" dirty="0">
                <a:latin typeface="Calibri" charset="0"/>
                <a:ea typeface="標楷體" charset="0"/>
                <a:cs typeface="標楷體" charset="0"/>
              </a:rPr>
              <a:t> </a:t>
            </a:r>
            <a:r>
              <a:rPr kumimoji="0" lang="en-US" altLang="zh-TW" sz="1600" b="1" dirty="0">
                <a:latin typeface="Calibri" charset="0"/>
                <a:ea typeface="標楷體" charset="0"/>
                <a:cs typeface="標楷體" charset="0"/>
              </a:rPr>
              <a:t>Taiwan OPO</a:t>
            </a:r>
            <a:endParaRPr kumimoji="0" lang="zh-TW" altLang="en-US" sz="1600" b="1" dirty="0">
              <a:latin typeface="Calibri" charset="0"/>
              <a:ea typeface="標楷體" charset="0"/>
              <a:cs typeface="標楷體" charset="0"/>
            </a:endParaRPr>
          </a:p>
        </p:txBody>
      </p:sp>
      <p:sp>
        <p:nvSpPr>
          <p:cNvPr id="74" name="矩形 33"/>
          <p:cNvSpPr>
            <a:spLocks noChangeArrowheads="1"/>
          </p:cNvSpPr>
          <p:nvPr/>
        </p:nvSpPr>
        <p:spPr bwMode="auto">
          <a:xfrm>
            <a:off x="323528" y="4941168"/>
            <a:ext cx="205049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kumimoji="0" lang="en-US" altLang="zh-TW" sz="1600" b="1" dirty="0">
                <a:latin typeface="Calibri" charset="0"/>
                <a:ea typeface="標楷體" charset="0"/>
                <a:cs typeface="標楷體" charset="0"/>
              </a:rPr>
              <a:t>Southern</a:t>
            </a:r>
            <a:r>
              <a:rPr kumimoji="0" lang="zh-TW" altLang="en-US" sz="1600" b="1" dirty="0">
                <a:latin typeface="Calibri" charset="0"/>
                <a:ea typeface="標楷體" charset="0"/>
                <a:cs typeface="標楷體" charset="0"/>
              </a:rPr>
              <a:t> </a:t>
            </a:r>
            <a:r>
              <a:rPr kumimoji="0" lang="en-US" altLang="zh-TW" sz="1600" b="1" dirty="0">
                <a:latin typeface="Calibri" charset="0"/>
                <a:ea typeface="標楷體" charset="0"/>
                <a:cs typeface="標楷體" charset="0"/>
              </a:rPr>
              <a:t>Taiwan OPO</a:t>
            </a:r>
            <a:endParaRPr kumimoji="0" lang="zh-TW" altLang="en-US" sz="1600" b="1" dirty="0">
              <a:latin typeface="Calibri" charset="0"/>
              <a:ea typeface="標楷體" charset="0"/>
              <a:cs typeface="標楷體" charset="0"/>
            </a:endParaRPr>
          </a:p>
        </p:txBody>
      </p:sp>
      <p:sp>
        <p:nvSpPr>
          <p:cNvPr id="76" name="直線圖說文字 1 (加上框線和強調線) 5"/>
          <p:cNvSpPr>
            <a:spLocks/>
          </p:cNvSpPr>
          <p:nvPr/>
        </p:nvSpPr>
        <p:spPr bwMode="auto">
          <a:xfrm>
            <a:off x="5435973" y="664880"/>
            <a:ext cx="3600523" cy="2104458"/>
          </a:xfrm>
          <a:prstGeom prst="accentBorderCallout1">
            <a:avLst>
              <a:gd name="adj1" fmla="val 33178"/>
              <a:gd name="adj2" fmla="val -1088"/>
              <a:gd name="adj3" fmla="val 42729"/>
              <a:gd name="adj4" fmla="val -42913"/>
            </a:avLst>
          </a:prstGeom>
          <a:solidFill>
            <a:srgbClr val="002060"/>
          </a:solidFill>
          <a:ln w="9525" algn="ctr">
            <a:solidFill>
              <a:schemeClr val="tx1"/>
            </a:solidFill>
            <a:round/>
            <a:headEnd/>
            <a:tailEnd/>
          </a:ln>
        </p:spPr>
        <p:txBody>
          <a:bodyPr/>
          <a:lstStyle/>
          <a:p>
            <a:pPr marL="93663" lvl="1">
              <a:lnSpc>
                <a:spcPct val="120000"/>
              </a:lnSpc>
              <a:spcBef>
                <a:spcPts val="400"/>
              </a:spcBef>
            </a:pPr>
            <a:r>
              <a:rPr lang="en-US" altLang="zh-TW" sz="1600" i="1" dirty="0">
                <a:solidFill>
                  <a:schemeClr val="bg1"/>
                </a:solidFill>
                <a:latin typeface="Calibri" charset="0"/>
              </a:rPr>
              <a:t>National</a:t>
            </a:r>
            <a:r>
              <a:rPr lang="zh-TW" altLang="en-US" sz="1600" i="1" dirty="0">
                <a:solidFill>
                  <a:schemeClr val="bg1"/>
                </a:solidFill>
                <a:latin typeface="Calibri" charset="0"/>
              </a:rPr>
              <a:t> </a:t>
            </a:r>
            <a:r>
              <a:rPr lang="en-US" altLang="zh-TW" sz="1600" i="1" dirty="0">
                <a:solidFill>
                  <a:schemeClr val="bg1"/>
                </a:solidFill>
                <a:latin typeface="Calibri" charset="0"/>
              </a:rPr>
              <a:t>Taiwan</a:t>
            </a:r>
            <a:r>
              <a:rPr lang="zh-TW" altLang="en-US" sz="1600" i="1" dirty="0">
                <a:solidFill>
                  <a:schemeClr val="bg1"/>
                </a:solidFill>
                <a:latin typeface="Calibri" charset="0"/>
              </a:rPr>
              <a:t> </a:t>
            </a:r>
            <a:r>
              <a:rPr lang="en-US" altLang="zh-TW" sz="1600" i="1" dirty="0">
                <a:solidFill>
                  <a:schemeClr val="bg1"/>
                </a:solidFill>
                <a:latin typeface="Calibri" charset="0"/>
              </a:rPr>
              <a:t>University</a:t>
            </a:r>
            <a:r>
              <a:rPr lang="zh-TW" altLang="en-US" sz="1600" i="1" dirty="0">
                <a:solidFill>
                  <a:schemeClr val="bg1"/>
                </a:solidFill>
                <a:latin typeface="Calibri" charset="0"/>
              </a:rPr>
              <a:t> </a:t>
            </a:r>
            <a:r>
              <a:rPr lang="en-US" altLang="zh-TW" sz="1600" i="1" dirty="0">
                <a:solidFill>
                  <a:schemeClr val="bg1"/>
                </a:solidFill>
                <a:latin typeface="Calibri" charset="0"/>
              </a:rPr>
              <a:t>Hospital</a:t>
            </a:r>
          </a:p>
          <a:p>
            <a:pPr marL="93663" lvl="1">
              <a:lnSpc>
                <a:spcPct val="120000"/>
              </a:lnSpc>
              <a:spcBef>
                <a:spcPts val="400"/>
              </a:spcBef>
            </a:pPr>
            <a:r>
              <a:rPr lang="en-US" altLang="zh-TW" sz="1600" i="1" dirty="0">
                <a:solidFill>
                  <a:schemeClr val="bg1"/>
                </a:solidFill>
                <a:latin typeface="Calibri" charset="0"/>
              </a:rPr>
              <a:t>Tri-service</a:t>
            </a:r>
            <a:r>
              <a:rPr lang="zh-TW" altLang="en-US" sz="1600" i="1" dirty="0">
                <a:solidFill>
                  <a:schemeClr val="bg1"/>
                </a:solidFill>
                <a:latin typeface="Calibri" charset="0"/>
              </a:rPr>
              <a:t> </a:t>
            </a:r>
            <a:r>
              <a:rPr lang="en-US" altLang="zh-TW" sz="1600" i="1" dirty="0">
                <a:solidFill>
                  <a:schemeClr val="bg1"/>
                </a:solidFill>
                <a:latin typeface="Calibri" charset="0"/>
              </a:rPr>
              <a:t>General</a:t>
            </a:r>
            <a:r>
              <a:rPr lang="zh-TW" altLang="en-US" sz="1600" i="1" dirty="0">
                <a:solidFill>
                  <a:schemeClr val="bg1"/>
                </a:solidFill>
                <a:latin typeface="Calibri" charset="0"/>
              </a:rPr>
              <a:t> </a:t>
            </a:r>
            <a:r>
              <a:rPr lang="en-US" altLang="zh-TW" sz="1600" i="1" dirty="0">
                <a:solidFill>
                  <a:schemeClr val="bg1"/>
                </a:solidFill>
                <a:latin typeface="Calibri" charset="0"/>
              </a:rPr>
              <a:t>Hospital</a:t>
            </a:r>
          </a:p>
          <a:p>
            <a:pPr marL="93663" lvl="1">
              <a:lnSpc>
                <a:spcPct val="120000"/>
              </a:lnSpc>
              <a:spcBef>
                <a:spcPts val="400"/>
              </a:spcBef>
            </a:pPr>
            <a:r>
              <a:rPr lang="en-US" altLang="zh-TW" sz="1600" i="1" dirty="0">
                <a:solidFill>
                  <a:schemeClr val="bg1"/>
                </a:solidFill>
                <a:latin typeface="Calibri" charset="0"/>
              </a:rPr>
              <a:t>Taipei</a:t>
            </a:r>
            <a:r>
              <a:rPr lang="zh-TW" altLang="en-US" sz="1600" i="1" dirty="0">
                <a:solidFill>
                  <a:schemeClr val="bg1"/>
                </a:solidFill>
                <a:latin typeface="Calibri" charset="0"/>
              </a:rPr>
              <a:t> </a:t>
            </a:r>
            <a:r>
              <a:rPr lang="en-US" altLang="zh-TW" sz="1600" i="1" dirty="0">
                <a:solidFill>
                  <a:schemeClr val="bg1"/>
                </a:solidFill>
                <a:latin typeface="Calibri" charset="0"/>
              </a:rPr>
              <a:t>Veteran</a:t>
            </a:r>
            <a:r>
              <a:rPr lang="zh-TW" altLang="en-US" sz="1600" i="1" dirty="0">
                <a:solidFill>
                  <a:schemeClr val="bg1"/>
                </a:solidFill>
                <a:latin typeface="Calibri" charset="0"/>
              </a:rPr>
              <a:t> </a:t>
            </a:r>
            <a:r>
              <a:rPr lang="en-US" altLang="zh-TW" sz="1600" i="1" dirty="0">
                <a:solidFill>
                  <a:schemeClr val="bg1"/>
                </a:solidFill>
                <a:latin typeface="Calibri" charset="0"/>
              </a:rPr>
              <a:t>General</a:t>
            </a:r>
            <a:r>
              <a:rPr lang="zh-TW" altLang="en-US" sz="1600" i="1" dirty="0">
                <a:solidFill>
                  <a:schemeClr val="bg1"/>
                </a:solidFill>
                <a:latin typeface="Calibri" charset="0"/>
              </a:rPr>
              <a:t> </a:t>
            </a:r>
            <a:r>
              <a:rPr lang="en-US" altLang="zh-TW" sz="1600" i="1" dirty="0">
                <a:solidFill>
                  <a:schemeClr val="bg1"/>
                </a:solidFill>
                <a:latin typeface="Calibri" charset="0"/>
              </a:rPr>
              <a:t>Hospital</a:t>
            </a:r>
          </a:p>
          <a:p>
            <a:pPr marL="93663" lvl="1">
              <a:lnSpc>
                <a:spcPct val="120000"/>
              </a:lnSpc>
              <a:spcBef>
                <a:spcPts val="400"/>
              </a:spcBef>
            </a:pPr>
            <a:r>
              <a:rPr lang="en-US" altLang="zh-TW" sz="1600" i="1" dirty="0">
                <a:solidFill>
                  <a:schemeClr val="bg1"/>
                </a:solidFill>
                <a:latin typeface="Calibri" charset="0"/>
              </a:rPr>
              <a:t>Chang</a:t>
            </a:r>
            <a:r>
              <a:rPr lang="zh-TW" altLang="en-US" sz="1600" i="1" dirty="0">
                <a:solidFill>
                  <a:schemeClr val="bg1"/>
                </a:solidFill>
                <a:latin typeface="Calibri" charset="0"/>
              </a:rPr>
              <a:t> </a:t>
            </a:r>
            <a:r>
              <a:rPr lang="en-US" altLang="zh-TW" sz="1600" i="1" dirty="0">
                <a:solidFill>
                  <a:schemeClr val="bg1"/>
                </a:solidFill>
                <a:latin typeface="Calibri" charset="0"/>
              </a:rPr>
              <a:t>Gang</a:t>
            </a:r>
            <a:r>
              <a:rPr lang="zh-TW" altLang="en-US" sz="1600" i="1" dirty="0">
                <a:solidFill>
                  <a:schemeClr val="bg1"/>
                </a:solidFill>
                <a:latin typeface="Calibri" charset="0"/>
              </a:rPr>
              <a:t> </a:t>
            </a:r>
            <a:r>
              <a:rPr lang="en-US" altLang="zh-TW" sz="1600" i="1" dirty="0">
                <a:solidFill>
                  <a:schemeClr val="bg1"/>
                </a:solidFill>
                <a:latin typeface="Calibri" charset="0"/>
              </a:rPr>
              <a:t>Memorial</a:t>
            </a:r>
            <a:r>
              <a:rPr lang="zh-TW" altLang="en-US" sz="1600" i="1" dirty="0">
                <a:solidFill>
                  <a:schemeClr val="bg1"/>
                </a:solidFill>
                <a:latin typeface="Calibri" charset="0"/>
              </a:rPr>
              <a:t> </a:t>
            </a:r>
            <a:r>
              <a:rPr lang="en-US" altLang="zh-TW" sz="1600" i="1" dirty="0">
                <a:solidFill>
                  <a:schemeClr val="bg1"/>
                </a:solidFill>
                <a:latin typeface="Calibri" charset="0"/>
              </a:rPr>
              <a:t>Hospital,</a:t>
            </a:r>
            <a:r>
              <a:rPr lang="zh-TW" altLang="en-US" sz="1600" i="1" dirty="0">
                <a:solidFill>
                  <a:schemeClr val="bg1"/>
                </a:solidFill>
                <a:latin typeface="Calibri" charset="0"/>
              </a:rPr>
              <a:t> </a:t>
            </a:r>
            <a:r>
              <a:rPr lang="en-US" altLang="zh-TW" sz="1600" i="1" dirty="0" err="1">
                <a:solidFill>
                  <a:schemeClr val="bg1"/>
                </a:solidFill>
                <a:latin typeface="Calibri" charset="0"/>
              </a:rPr>
              <a:t>Linko</a:t>
            </a:r>
            <a:endParaRPr lang="en-US" altLang="zh-TW" sz="1600" i="1" dirty="0">
              <a:solidFill>
                <a:schemeClr val="bg1"/>
              </a:solidFill>
              <a:latin typeface="Calibri" charset="0"/>
            </a:endParaRPr>
          </a:p>
          <a:p>
            <a:pPr marL="93663" lvl="1">
              <a:lnSpc>
                <a:spcPct val="120000"/>
              </a:lnSpc>
              <a:spcBef>
                <a:spcPts val="400"/>
              </a:spcBef>
            </a:pPr>
            <a:r>
              <a:rPr lang="en-US" altLang="zh-TW" sz="1600" i="1" dirty="0">
                <a:solidFill>
                  <a:schemeClr val="bg1"/>
                </a:solidFill>
                <a:latin typeface="Calibri" charset="0"/>
              </a:rPr>
              <a:t>Far</a:t>
            </a:r>
            <a:r>
              <a:rPr lang="zh-TW" altLang="en-US" sz="1600" i="1" dirty="0">
                <a:solidFill>
                  <a:schemeClr val="bg1"/>
                </a:solidFill>
                <a:latin typeface="Calibri" charset="0"/>
              </a:rPr>
              <a:t> </a:t>
            </a:r>
            <a:r>
              <a:rPr lang="en-US" altLang="zh-TW" sz="1600" i="1" dirty="0">
                <a:solidFill>
                  <a:schemeClr val="bg1"/>
                </a:solidFill>
                <a:latin typeface="Calibri" charset="0"/>
              </a:rPr>
              <a:t>East</a:t>
            </a:r>
            <a:r>
              <a:rPr lang="zh-TW" altLang="en-US" sz="1600" i="1" dirty="0">
                <a:solidFill>
                  <a:schemeClr val="bg1"/>
                </a:solidFill>
                <a:latin typeface="Calibri" charset="0"/>
              </a:rPr>
              <a:t> </a:t>
            </a:r>
            <a:r>
              <a:rPr lang="en-US" altLang="zh-TW" sz="1600" i="1" dirty="0">
                <a:solidFill>
                  <a:schemeClr val="bg1"/>
                </a:solidFill>
                <a:latin typeface="Calibri" charset="0"/>
              </a:rPr>
              <a:t>Memorial</a:t>
            </a:r>
            <a:r>
              <a:rPr lang="zh-TW" altLang="en-US" sz="1600" i="1" dirty="0">
                <a:solidFill>
                  <a:schemeClr val="bg1"/>
                </a:solidFill>
                <a:latin typeface="Calibri" charset="0"/>
              </a:rPr>
              <a:t> </a:t>
            </a:r>
            <a:r>
              <a:rPr lang="en-US" altLang="zh-TW" sz="1600" i="1" dirty="0">
                <a:solidFill>
                  <a:schemeClr val="bg1"/>
                </a:solidFill>
                <a:latin typeface="Calibri" charset="0"/>
              </a:rPr>
              <a:t>Hospital</a:t>
            </a:r>
            <a:r>
              <a:rPr lang="zh-TW" altLang="en-US" sz="1600" i="1" dirty="0">
                <a:solidFill>
                  <a:schemeClr val="bg1"/>
                </a:solidFill>
                <a:latin typeface="Calibri" charset="0"/>
              </a:rPr>
              <a:t> </a:t>
            </a:r>
            <a:endParaRPr lang="en-US" altLang="zh-TW" sz="1600" i="1" dirty="0">
              <a:solidFill>
                <a:schemeClr val="bg1"/>
              </a:solidFill>
              <a:latin typeface="Calibri" charset="0"/>
            </a:endParaRPr>
          </a:p>
          <a:p>
            <a:pPr marL="93663" lvl="1">
              <a:lnSpc>
                <a:spcPct val="120000"/>
              </a:lnSpc>
              <a:spcBef>
                <a:spcPts val="400"/>
              </a:spcBef>
            </a:pPr>
            <a:r>
              <a:rPr lang="en-US" altLang="zh-TW" sz="1600" i="1" dirty="0">
                <a:solidFill>
                  <a:schemeClr val="bg1"/>
                </a:solidFill>
                <a:latin typeface="Calibri" charset="0"/>
              </a:rPr>
              <a:t>Wan Fang Hospital, TMU</a:t>
            </a:r>
          </a:p>
        </p:txBody>
      </p:sp>
      <p:sp>
        <p:nvSpPr>
          <p:cNvPr id="77" name="七角星形 28"/>
          <p:cNvSpPr/>
          <p:nvPr/>
        </p:nvSpPr>
        <p:spPr>
          <a:xfrm flipH="1" flipV="1">
            <a:off x="3637445" y="1423689"/>
            <a:ext cx="285750" cy="285750"/>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pic>
        <p:nvPicPr>
          <p:cNvPr id="78" name="圖片 77">
            <a:extLst>
              <a:ext uri="{FF2B5EF4-FFF2-40B4-BE49-F238E27FC236}">
                <a16:creationId xmlns:a16="http://schemas.microsoft.com/office/drawing/2014/main" id="{02FEE2A7-B513-8D4F-8D6B-A6BB8A1FC53A}"/>
              </a:ext>
            </a:extLst>
          </p:cNvPr>
          <p:cNvPicPr>
            <a:picLocks noChangeAspect="1"/>
          </p:cNvPicPr>
          <p:nvPr/>
        </p:nvPicPr>
        <p:blipFill rotWithShape="1">
          <a:blip r:embed="rId7"/>
          <a:srcRect l="23654" t="31627" b="40041"/>
          <a:stretch/>
        </p:blipFill>
        <p:spPr>
          <a:xfrm>
            <a:off x="5696532" y="5260704"/>
            <a:ext cx="3195825" cy="804776"/>
          </a:xfrm>
          <a:prstGeom prst="rect">
            <a:avLst/>
          </a:prstGeom>
        </p:spPr>
      </p:pic>
      <p:graphicFrame>
        <p:nvGraphicFramePr>
          <p:cNvPr id="79" name="表格 78">
            <a:extLst>
              <a:ext uri="{FF2B5EF4-FFF2-40B4-BE49-F238E27FC236}">
                <a16:creationId xmlns:a16="http://schemas.microsoft.com/office/drawing/2014/main" id="{3C3B731F-B66C-8C44-BBCB-CE3810AD4382}"/>
              </a:ext>
            </a:extLst>
          </p:cNvPr>
          <p:cNvGraphicFramePr>
            <a:graphicFrameLocks noGrp="1"/>
          </p:cNvGraphicFramePr>
          <p:nvPr>
            <p:extLst/>
          </p:nvPr>
        </p:nvGraphicFramePr>
        <p:xfrm>
          <a:off x="5435973" y="2848312"/>
          <a:ext cx="3600523" cy="350804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197307812"/>
                    </a:ext>
                  </a:extLst>
                </a:gridCol>
                <a:gridCol w="1224136">
                  <a:extLst>
                    <a:ext uri="{9D8B030D-6E8A-4147-A177-3AD203B41FA5}">
                      <a16:colId xmlns:a16="http://schemas.microsoft.com/office/drawing/2014/main" val="1436475934"/>
                    </a:ext>
                  </a:extLst>
                </a:gridCol>
                <a:gridCol w="1656307">
                  <a:extLst>
                    <a:ext uri="{9D8B030D-6E8A-4147-A177-3AD203B41FA5}">
                      <a16:colId xmlns:a16="http://schemas.microsoft.com/office/drawing/2014/main" val="3121668219"/>
                    </a:ext>
                  </a:extLst>
                </a:gridCol>
              </a:tblGrid>
              <a:tr h="610493">
                <a:tc gridSpan="2">
                  <a:txBody>
                    <a:bodyPr/>
                    <a:lstStyle/>
                    <a:p>
                      <a:pPr algn="ctr"/>
                      <a:r>
                        <a:rPr lang="en-US" altLang="zh-TW" sz="1400" dirty="0">
                          <a:latin typeface="+mn-lt"/>
                          <a:ea typeface="微軟正黑體" panose="020B0604030504040204" pitchFamily="34" charset="-120"/>
                        </a:rPr>
                        <a:t>Organ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Transplant center </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2275950268"/>
                  </a:ext>
                </a:extLst>
              </a:tr>
              <a:tr h="353444">
                <a:tc gridSpan="2">
                  <a:txBody>
                    <a:bodyPr/>
                    <a:lstStyle/>
                    <a:p>
                      <a:pPr algn="ctr"/>
                      <a:r>
                        <a:rPr lang="en-US" altLang="zh-TW" sz="1400" dirty="0">
                          <a:latin typeface="+mn-lt"/>
                          <a:ea typeface="微軟正黑體" panose="020B0604030504040204" pitchFamily="34" charset="-120"/>
                        </a:rPr>
                        <a:t>Heart</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10</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1422558931"/>
                  </a:ext>
                </a:extLst>
              </a:tr>
              <a:tr h="353444">
                <a:tc gridSpan="2">
                  <a:txBody>
                    <a:bodyPr/>
                    <a:lstStyle/>
                    <a:p>
                      <a:pPr algn="ctr"/>
                      <a:r>
                        <a:rPr lang="en-US" altLang="zh-TW" sz="1400" dirty="0">
                          <a:latin typeface="+mn-lt"/>
                          <a:ea typeface="微軟正黑體" panose="020B0604030504040204" pitchFamily="34" charset="-120"/>
                        </a:rPr>
                        <a:t>Lung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6</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1407850747"/>
                  </a:ext>
                </a:extLst>
              </a:tr>
              <a:tr h="422683">
                <a:tc rowSpan="2">
                  <a:txBody>
                    <a:bodyPr/>
                    <a:lstStyle/>
                    <a:p>
                      <a:pPr algn="ctr"/>
                      <a:endParaRPr lang="en-US" altLang="zh-TW" sz="1400" dirty="0">
                        <a:latin typeface="+mn-lt"/>
                        <a:ea typeface="微軟正黑體" panose="020B0604030504040204" pitchFamily="34" charset="-120"/>
                      </a:endParaRPr>
                    </a:p>
                    <a:p>
                      <a:pPr algn="ctr"/>
                      <a:r>
                        <a:rPr lang="en-US" altLang="zh-TW" sz="1400" dirty="0">
                          <a:latin typeface="+mn-lt"/>
                          <a:ea typeface="微軟正黑體" panose="020B0604030504040204" pitchFamily="34" charset="-120"/>
                        </a:rPr>
                        <a:t>Liver  </a:t>
                      </a:r>
                      <a:endParaRPr lang="zh-TW" altLang="en-US" sz="1400" dirty="0">
                        <a:latin typeface="+mn-lt"/>
                        <a:ea typeface="微軟正黑體" panose="020B0604030504040204" pitchFamily="34" charset="-120"/>
                      </a:endParaRPr>
                    </a:p>
                    <a:p>
                      <a:pPr algn="ctr"/>
                      <a:r>
                        <a:rPr lang="en-US" altLang="zh-TW" sz="1400" dirty="0">
                          <a:latin typeface="+mn-lt"/>
                          <a:ea typeface="微軟正黑體" panose="020B0604030504040204" pitchFamily="34" charset="-120"/>
                        </a:rPr>
                        <a:t> </a:t>
                      </a:r>
                      <a:endParaRPr lang="zh-TW" altLang="en-US" sz="1400" dirty="0">
                        <a:latin typeface="+mn-lt"/>
                        <a:ea typeface="微軟正黑體" panose="020B0604030504040204" pitchFamily="34" charset="-120"/>
                      </a:endParaRPr>
                    </a:p>
                  </a:txBody>
                  <a:tcPr/>
                </a:tc>
                <a:tc>
                  <a:txBody>
                    <a:bodyPr/>
                    <a:lstStyle/>
                    <a:p>
                      <a:pPr algn="ctr"/>
                      <a:r>
                        <a:rPr lang="en-US" altLang="zh-TW" sz="1400" dirty="0">
                          <a:latin typeface="+mn-lt"/>
                          <a:ea typeface="微軟正黑體" panose="020B0604030504040204" pitchFamily="34" charset="-120"/>
                        </a:rPr>
                        <a:t>deceased</a:t>
                      </a:r>
                      <a:endParaRPr lang="zh-TW" altLang="en-US" sz="1400" dirty="0">
                        <a:latin typeface="+mn-lt"/>
                        <a:ea typeface="微軟正黑體" panose="020B0604030504040204" pitchFamily="34" charset="-120"/>
                      </a:endParaRPr>
                    </a:p>
                  </a:txBody>
                  <a:tcPr/>
                </a:tc>
                <a:tc>
                  <a:txBody>
                    <a:bodyPr/>
                    <a:lstStyle/>
                    <a:p>
                      <a:pPr algn="ctr"/>
                      <a:r>
                        <a:rPr lang="en-US" altLang="zh-TW" sz="1400" dirty="0">
                          <a:latin typeface="+mn-lt"/>
                          <a:ea typeface="微軟正黑體" panose="020B0604030504040204" pitchFamily="34" charset="-120"/>
                        </a:rPr>
                        <a:t>13</a:t>
                      </a:r>
                    </a:p>
                  </a:txBody>
                  <a:tcPr/>
                </a:tc>
                <a:extLst>
                  <a:ext uri="{0D108BD9-81ED-4DB2-BD59-A6C34878D82A}">
                    <a16:rowId xmlns:a16="http://schemas.microsoft.com/office/drawing/2014/main" val="17031394"/>
                  </a:ext>
                </a:extLst>
              </a:tr>
              <a:tr h="354200">
                <a:tc vMerge="1">
                  <a:txBody>
                    <a:bodyPr/>
                    <a:lstStyle/>
                    <a:p>
                      <a:pPr algn="ctr"/>
                      <a:endParaRPr lang="zh-TW" altLang="en-US" sz="1600" dirty="0"/>
                    </a:p>
                  </a:txBody>
                  <a:tcPr/>
                </a:tc>
                <a:tc>
                  <a:txBody>
                    <a:bodyPr/>
                    <a:lstStyle/>
                    <a:p>
                      <a:pPr algn="ctr"/>
                      <a:r>
                        <a:rPr lang="en-US" altLang="zh-TW" sz="1400" dirty="0">
                          <a:latin typeface="+mn-lt"/>
                          <a:ea typeface="微軟正黑體" panose="020B0604030504040204" pitchFamily="34" charset="-120"/>
                        </a:rPr>
                        <a:t>living</a:t>
                      </a:r>
                      <a:endParaRPr lang="zh-TW" altLang="en-US" sz="1400" dirty="0">
                        <a:latin typeface="+mn-lt"/>
                        <a:ea typeface="微軟正黑體" panose="020B0604030504040204" pitchFamily="34" charset="-120"/>
                      </a:endParaRPr>
                    </a:p>
                  </a:txBody>
                  <a:tcPr/>
                </a:tc>
                <a:tc>
                  <a:txBody>
                    <a:bodyPr/>
                    <a:lstStyle/>
                    <a:p>
                      <a:pPr algn="ctr"/>
                      <a:r>
                        <a:rPr lang="en-US" altLang="zh-TW" sz="1400" dirty="0">
                          <a:latin typeface="+mn-lt"/>
                          <a:ea typeface="微軟正黑體" panose="020B0604030504040204" pitchFamily="34" charset="-120"/>
                        </a:rPr>
                        <a:t>8</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3837316032"/>
                  </a:ext>
                </a:extLst>
              </a:tr>
              <a:tr h="353444">
                <a:tc gridSpan="2">
                  <a:txBody>
                    <a:bodyPr/>
                    <a:lstStyle/>
                    <a:p>
                      <a:pPr algn="ctr"/>
                      <a:r>
                        <a:rPr lang="en-US" altLang="zh-TW" sz="1400" dirty="0">
                          <a:latin typeface="+mn-lt"/>
                          <a:ea typeface="微軟正黑體" panose="020B0604030504040204" pitchFamily="34" charset="-120"/>
                        </a:rPr>
                        <a:t>Pancreas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4</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487302060"/>
                  </a:ext>
                </a:extLst>
              </a:tr>
              <a:tr h="353444">
                <a:tc gridSpan="2">
                  <a:txBody>
                    <a:bodyPr/>
                    <a:lstStyle/>
                    <a:p>
                      <a:pPr algn="ctr"/>
                      <a:r>
                        <a:rPr lang="en-US" altLang="zh-TW" sz="1400" dirty="0">
                          <a:latin typeface="+mn-lt"/>
                          <a:ea typeface="微軟正黑體" panose="020B0604030504040204" pitchFamily="34" charset="-120"/>
                        </a:rPr>
                        <a:t>Intestine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2</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4082515083"/>
                  </a:ext>
                </a:extLst>
              </a:tr>
              <a:tr h="353444">
                <a:tc gridSpan="2">
                  <a:txBody>
                    <a:bodyPr/>
                    <a:lstStyle/>
                    <a:p>
                      <a:pPr algn="ctr"/>
                      <a:r>
                        <a:rPr lang="en-US" altLang="zh-TW" sz="1400" dirty="0">
                          <a:latin typeface="+mn-lt"/>
                          <a:ea typeface="微軟正黑體" panose="020B0604030504040204" pitchFamily="34" charset="-120"/>
                        </a:rPr>
                        <a:t>Kidney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17</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77734557"/>
                  </a:ext>
                </a:extLst>
              </a:tr>
              <a:tr h="353444">
                <a:tc gridSpan="2">
                  <a:txBody>
                    <a:bodyPr/>
                    <a:lstStyle/>
                    <a:p>
                      <a:pPr algn="ctr"/>
                      <a:r>
                        <a:rPr lang="zh-CN" altLang="en-US" sz="1400" dirty="0">
                          <a:latin typeface="+mn-lt"/>
                          <a:ea typeface="微軟正黑體" panose="020B0604030504040204" pitchFamily="34" charset="-120"/>
                        </a:rPr>
                        <a:t> </a:t>
                      </a:r>
                      <a:r>
                        <a:rPr lang="en-US" altLang="zh-TW" sz="1400" dirty="0">
                          <a:latin typeface="+mn-lt"/>
                          <a:ea typeface="微軟正黑體" panose="020B0604030504040204" pitchFamily="34" charset="-120"/>
                        </a:rPr>
                        <a:t>Cornea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19</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578978788"/>
                  </a:ext>
                </a:extLst>
              </a:tr>
            </a:tbl>
          </a:graphicData>
        </a:graphic>
      </p:graphicFrame>
      <p:sp>
        <p:nvSpPr>
          <p:cNvPr id="4" name="標題 3">
            <a:extLst>
              <a:ext uri="{FF2B5EF4-FFF2-40B4-BE49-F238E27FC236}">
                <a16:creationId xmlns:a16="http://schemas.microsoft.com/office/drawing/2014/main" id="{5CF297C0-65F7-AC4A-9699-BD17C1441B41}"/>
              </a:ext>
            </a:extLst>
          </p:cNvPr>
          <p:cNvSpPr>
            <a:spLocks noGrp="1"/>
          </p:cNvSpPr>
          <p:nvPr>
            <p:ph type="title"/>
          </p:nvPr>
        </p:nvSpPr>
        <p:spPr>
          <a:xfrm>
            <a:off x="410876" y="332656"/>
            <a:ext cx="2674640" cy="1432659"/>
          </a:xfrm>
        </p:spPr>
        <p:txBody>
          <a:bodyPr>
            <a:normAutofit fontScale="90000"/>
          </a:bodyPr>
          <a:lstStyle/>
          <a:p>
            <a:pPr>
              <a:lnSpc>
                <a:spcPct val="120000"/>
              </a:lnSpc>
            </a:pPr>
            <a:r>
              <a:rPr kumimoji="1" lang="en-US" altLang="zh-TW" sz="2800" dirty="0"/>
              <a:t>Organ Procurement Organization </a:t>
            </a:r>
            <a:br>
              <a:rPr kumimoji="1" lang="en-US" altLang="zh-TW" sz="2800" dirty="0"/>
            </a:br>
            <a:r>
              <a:rPr kumimoji="1" lang="en-US" altLang="zh-TW" sz="2800" dirty="0"/>
              <a:t>in Taiwan </a:t>
            </a:r>
            <a:endParaRPr kumimoji="1" lang="zh-TW" altLang="en-US" sz="2800" dirty="0"/>
          </a:p>
        </p:txBody>
      </p:sp>
      <p:pic>
        <p:nvPicPr>
          <p:cNvPr id="23" name="圖片 22" descr="北區器官勸募網絡-陳文順LOGO">
            <a:extLst>
              <a:ext uri="{FF2B5EF4-FFF2-40B4-BE49-F238E27FC236}">
                <a16:creationId xmlns:a16="http://schemas.microsoft.com/office/drawing/2014/main" id="{0293C0D9-D487-A24E-A8FE-3895B388CC8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64088" y="116632"/>
            <a:ext cx="502351" cy="469372"/>
          </a:xfrm>
          <a:prstGeom prst="rect">
            <a:avLst/>
          </a:prstGeom>
          <a:noFill/>
          <a:ln>
            <a:noFill/>
          </a:ln>
        </p:spPr>
      </p:pic>
      <p:sp>
        <p:nvSpPr>
          <p:cNvPr id="27" name="投影片編號版面配置區 1">
            <a:extLst>
              <a:ext uri="{FF2B5EF4-FFF2-40B4-BE49-F238E27FC236}">
                <a16:creationId xmlns:a16="http://schemas.microsoft.com/office/drawing/2014/main" id="{35F73B2B-0D22-5F42-A84B-E08D599BAEFD}"/>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20</a:t>
            </a:fld>
            <a:endParaRPr lang="zh-TW" altLang="en-US" dirty="0"/>
          </a:p>
        </p:txBody>
      </p:sp>
    </p:spTree>
    <p:extLst>
      <p:ext uri="{BB962C8B-B14F-4D97-AF65-F5344CB8AC3E}">
        <p14:creationId xmlns:p14="http://schemas.microsoft.com/office/powerpoint/2010/main" val="137200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l="29925" t="29399" r="47632" b="17402"/>
          <a:stretch/>
        </p:blipFill>
        <p:spPr>
          <a:xfrm>
            <a:off x="18225" y="1221730"/>
            <a:ext cx="3761687" cy="5087590"/>
          </a:xfrm>
          <a:prstGeom prst="rect">
            <a:avLst/>
          </a:prstGeom>
        </p:spPr>
      </p:pic>
      <p:cxnSp>
        <p:nvCxnSpPr>
          <p:cNvPr id="6" name="直線接點 5"/>
          <p:cNvCxnSpPr/>
          <p:nvPr/>
        </p:nvCxnSpPr>
        <p:spPr>
          <a:xfrm>
            <a:off x="2555776" y="1844824"/>
            <a:ext cx="127791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橢圓 7"/>
          <p:cNvSpPr/>
          <p:nvPr/>
        </p:nvSpPr>
        <p:spPr>
          <a:xfrm>
            <a:off x="2771800" y="1700808"/>
            <a:ext cx="288032" cy="288032"/>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p:cNvCxnSpPr/>
          <p:nvPr/>
        </p:nvCxnSpPr>
        <p:spPr>
          <a:xfrm>
            <a:off x="3563888" y="2924944"/>
            <a:ext cx="127791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橢圓 9"/>
          <p:cNvSpPr/>
          <p:nvPr/>
        </p:nvSpPr>
        <p:spPr>
          <a:xfrm>
            <a:off x="3851920" y="2780928"/>
            <a:ext cx="288032" cy="28803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p:cNvCxnSpPr/>
          <p:nvPr/>
        </p:nvCxnSpPr>
        <p:spPr>
          <a:xfrm>
            <a:off x="3654121" y="4509120"/>
            <a:ext cx="127791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627784" y="5661248"/>
            <a:ext cx="127791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3851920" y="4365104"/>
            <a:ext cx="288032" cy="288032"/>
          </a:xfrm>
          <a:prstGeom prst="ellipse">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2915816" y="5517232"/>
            <a:ext cx="288032" cy="288032"/>
          </a:xfrm>
          <a:prstGeom prst="ellipse">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95536" y="476672"/>
            <a:ext cx="3744416" cy="646331"/>
          </a:xfrm>
          <a:prstGeom prst="rect">
            <a:avLst/>
          </a:prstGeom>
        </p:spPr>
        <p:txBody>
          <a:bodyPr wrap="square">
            <a:spAutoFit/>
          </a:bodyPr>
          <a:lstStyle/>
          <a:p>
            <a:r>
              <a:rPr lang="en-US" altLang="zh-TW" sz="3600" b="1" dirty="0">
                <a:ea typeface="標楷體" panose="03000509000000000000" pitchFamily="65" charset="-120"/>
              </a:rPr>
              <a:t>Strategy</a:t>
            </a:r>
            <a:endParaRPr lang="zh-TW" altLang="en-US" sz="3600" b="1" dirty="0">
              <a:ea typeface="標楷體" panose="03000509000000000000" pitchFamily="65" charset="-120"/>
            </a:endParaRPr>
          </a:p>
        </p:txBody>
      </p:sp>
      <p:sp>
        <p:nvSpPr>
          <p:cNvPr id="22" name="橢圓 21">
            <a:extLst>
              <a:ext uri="{FF2B5EF4-FFF2-40B4-BE49-F238E27FC236}">
                <a16:creationId xmlns:a16="http://schemas.microsoft.com/office/drawing/2014/main" id="{12654F03-E516-7041-9C27-3FC9D255BFD1}"/>
              </a:ext>
            </a:extLst>
          </p:cNvPr>
          <p:cNvSpPr/>
          <p:nvPr/>
        </p:nvSpPr>
        <p:spPr>
          <a:xfrm>
            <a:off x="467544" y="2996952"/>
            <a:ext cx="1584176" cy="15841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ea typeface="Microsoft JhengHei" panose="020B0604030504040204" pitchFamily="34" charset="-120"/>
              </a:rPr>
              <a:t>戰略</a:t>
            </a:r>
            <a:endParaRPr kumimoji="1" lang="en-US" altLang="zh-CN" sz="2400" dirty="0">
              <a:solidFill>
                <a:schemeClr val="tx1"/>
              </a:solidFill>
              <a:ea typeface="Microsoft JhengHei" panose="020B0604030504040204" pitchFamily="34" charset="-120"/>
            </a:endParaRPr>
          </a:p>
          <a:p>
            <a:pPr algn="ctr"/>
            <a:r>
              <a:rPr kumimoji="1" lang="zh-CN" altLang="en-US" sz="2400" dirty="0">
                <a:solidFill>
                  <a:schemeClr val="tx1"/>
                </a:solidFill>
                <a:ea typeface="Microsoft JhengHei" panose="020B0604030504040204" pitchFamily="34" charset="-120"/>
              </a:rPr>
              <a:t>方針</a:t>
            </a:r>
            <a:endParaRPr kumimoji="1" lang="en-US" altLang="zh-CN" sz="2000" dirty="0">
              <a:solidFill>
                <a:schemeClr val="tx1"/>
              </a:solidFill>
              <a:ea typeface="Microsoft JhengHei" panose="020B0604030504040204" pitchFamily="34" charset="-120"/>
            </a:endParaRPr>
          </a:p>
          <a:p>
            <a:pPr algn="ctr"/>
            <a:r>
              <a:rPr kumimoji="1" lang="en-US" altLang="zh-CN" b="1" dirty="0">
                <a:solidFill>
                  <a:schemeClr val="bg1"/>
                </a:solidFill>
                <a:latin typeface="+mj-lt"/>
                <a:ea typeface="Microsoft JhengHei" panose="020B0604030504040204" pitchFamily="34" charset="-120"/>
              </a:rPr>
              <a:t>4 S’ </a:t>
            </a:r>
          </a:p>
        </p:txBody>
      </p:sp>
      <p:sp>
        <p:nvSpPr>
          <p:cNvPr id="21" name="投影片編號版面配置區 1">
            <a:extLst>
              <a:ext uri="{FF2B5EF4-FFF2-40B4-BE49-F238E27FC236}">
                <a16:creationId xmlns:a16="http://schemas.microsoft.com/office/drawing/2014/main" id="{677D8513-5662-1B4B-BA14-D94492C1564D}"/>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21</a:t>
            </a:fld>
            <a:endParaRPr lang="zh-TW" altLang="en-US" dirty="0"/>
          </a:p>
        </p:txBody>
      </p:sp>
      <p:pic>
        <p:nvPicPr>
          <p:cNvPr id="32" name="圖片 31">
            <a:extLst>
              <a:ext uri="{FF2B5EF4-FFF2-40B4-BE49-F238E27FC236}">
                <a16:creationId xmlns:a16="http://schemas.microsoft.com/office/drawing/2014/main" id="{53C199C2-24F4-3648-B72E-595008BC11FF}"/>
              </a:ext>
            </a:extLst>
          </p:cNvPr>
          <p:cNvPicPr>
            <a:picLocks noChangeAspect="1"/>
          </p:cNvPicPr>
          <p:nvPr/>
        </p:nvPicPr>
        <p:blipFill>
          <a:blip r:embed="rId3"/>
          <a:stretch>
            <a:fillRect/>
          </a:stretch>
        </p:blipFill>
        <p:spPr>
          <a:xfrm>
            <a:off x="3951075" y="332656"/>
            <a:ext cx="5013413" cy="3096344"/>
          </a:xfrm>
          <a:prstGeom prst="rect">
            <a:avLst/>
          </a:prstGeom>
        </p:spPr>
      </p:pic>
      <p:pic>
        <p:nvPicPr>
          <p:cNvPr id="17" name="圖片 16">
            <a:extLst>
              <a:ext uri="{FF2B5EF4-FFF2-40B4-BE49-F238E27FC236}">
                <a16:creationId xmlns:a16="http://schemas.microsoft.com/office/drawing/2014/main" id="{B8641EC9-279B-C345-80F8-76F66996B27B}"/>
              </a:ext>
            </a:extLst>
          </p:cNvPr>
          <p:cNvPicPr>
            <a:picLocks noChangeAspect="1"/>
          </p:cNvPicPr>
          <p:nvPr/>
        </p:nvPicPr>
        <p:blipFill>
          <a:blip r:embed="rId4"/>
          <a:stretch>
            <a:fillRect/>
          </a:stretch>
        </p:blipFill>
        <p:spPr>
          <a:xfrm>
            <a:off x="4309602" y="2996952"/>
            <a:ext cx="4632120" cy="2819367"/>
          </a:xfrm>
          <a:prstGeom prst="rect">
            <a:avLst/>
          </a:prstGeom>
        </p:spPr>
      </p:pic>
      <p:pic>
        <p:nvPicPr>
          <p:cNvPr id="33" name="圖片 32">
            <a:extLst>
              <a:ext uri="{FF2B5EF4-FFF2-40B4-BE49-F238E27FC236}">
                <a16:creationId xmlns:a16="http://schemas.microsoft.com/office/drawing/2014/main" id="{7B9E725B-B2C1-DA46-8D16-1EC37BD84A6B}"/>
              </a:ext>
            </a:extLst>
          </p:cNvPr>
          <p:cNvPicPr>
            <a:picLocks noChangeAspect="1"/>
          </p:cNvPicPr>
          <p:nvPr/>
        </p:nvPicPr>
        <p:blipFill rotWithShape="1">
          <a:blip r:embed="rId5"/>
          <a:srcRect l="15742" t="22700" r="51434" b="10801"/>
          <a:stretch/>
        </p:blipFill>
        <p:spPr>
          <a:xfrm>
            <a:off x="4309602" y="1700808"/>
            <a:ext cx="4582878" cy="3847352"/>
          </a:xfrm>
          <a:prstGeom prst="rect">
            <a:avLst/>
          </a:prstGeom>
        </p:spPr>
      </p:pic>
      <p:pic>
        <p:nvPicPr>
          <p:cNvPr id="36" name="圖片 35">
            <a:extLst>
              <a:ext uri="{FF2B5EF4-FFF2-40B4-BE49-F238E27FC236}">
                <a16:creationId xmlns:a16="http://schemas.microsoft.com/office/drawing/2014/main" id="{95815AEA-67AC-7340-89D9-F9DB218BCAB8}"/>
              </a:ext>
            </a:extLst>
          </p:cNvPr>
          <p:cNvPicPr>
            <a:picLocks noChangeAspect="1"/>
          </p:cNvPicPr>
          <p:nvPr/>
        </p:nvPicPr>
        <p:blipFill>
          <a:blip r:embed="rId6"/>
          <a:stretch>
            <a:fillRect/>
          </a:stretch>
        </p:blipFill>
        <p:spPr>
          <a:xfrm>
            <a:off x="4067944" y="3589875"/>
            <a:ext cx="5013413" cy="2791453"/>
          </a:xfrm>
          <a:prstGeom prst="rect">
            <a:avLst/>
          </a:prstGeom>
        </p:spPr>
      </p:pic>
      <p:sp>
        <p:nvSpPr>
          <p:cNvPr id="34" name="橢圓 33">
            <a:extLst>
              <a:ext uri="{FF2B5EF4-FFF2-40B4-BE49-F238E27FC236}">
                <a16:creationId xmlns:a16="http://schemas.microsoft.com/office/drawing/2014/main" id="{98D2B346-3DDD-DE43-ABCE-FB06E55A5734}"/>
              </a:ext>
            </a:extLst>
          </p:cNvPr>
          <p:cNvSpPr/>
          <p:nvPr/>
        </p:nvSpPr>
        <p:spPr>
          <a:xfrm>
            <a:off x="467544" y="2924944"/>
            <a:ext cx="1584176" cy="15841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ea typeface="Microsoft JhengHei" panose="020B0604030504040204" pitchFamily="34" charset="-120"/>
              </a:rPr>
              <a:t>戰略</a:t>
            </a:r>
            <a:endParaRPr kumimoji="1" lang="en-US" altLang="zh-CN" sz="2400" dirty="0">
              <a:solidFill>
                <a:schemeClr val="tx1"/>
              </a:solidFill>
              <a:ea typeface="Microsoft JhengHei" panose="020B0604030504040204" pitchFamily="34" charset="-120"/>
            </a:endParaRPr>
          </a:p>
          <a:p>
            <a:pPr algn="ctr"/>
            <a:r>
              <a:rPr kumimoji="1" lang="zh-CN" altLang="en-US" sz="2400" dirty="0">
                <a:solidFill>
                  <a:schemeClr val="tx1"/>
                </a:solidFill>
                <a:ea typeface="Microsoft JhengHei" panose="020B0604030504040204" pitchFamily="34" charset="-120"/>
              </a:rPr>
              <a:t>方針</a:t>
            </a:r>
            <a:endParaRPr kumimoji="1" lang="en-US" altLang="zh-CN" sz="2000" dirty="0">
              <a:solidFill>
                <a:schemeClr val="tx1"/>
              </a:solidFill>
              <a:ea typeface="Microsoft JhengHei" panose="020B0604030504040204" pitchFamily="34" charset="-120"/>
            </a:endParaRPr>
          </a:p>
          <a:p>
            <a:pPr algn="ctr"/>
            <a:r>
              <a:rPr kumimoji="1" lang="en-US" altLang="zh-CN" b="1" dirty="0">
                <a:solidFill>
                  <a:schemeClr val="bg1"/>
                </a:solidFill>
                <a:latin typeface="+mj-lt"/>
                <a:ea typeface="Microsoft JhengHei" panose="020B0604030504040204" pitchFamily="34" charset="-120"/>
              </a:rPr>
              <a:t>SWAT</a:t>
            </a:r>
          </a:p>
        </p:txBody>
      </p:sp>
      <p:sp>
        <p:nvSpPr>
          <p:cNvPr id="35" name="橢圓 34">
            <a:extLst>
              <a:ext uri="{FF2B5EF4-FFF2-40B4-BE49-F238E27FC236}">
                <a16:creationId xmlns:a16="http://schemas.microsoft.com/office/drawing/2014/main" id="{0FF0A8FE-E14A-C84A-8E2B-140FF7E1B8DA}"/>
              </a:ext>
            </a:extLst>
          </p:cNvPr>
          <p:cNvSpPr/>
          <p:nvPr/>
        </p:nvSpPr>
        <p:spPr>
          <a:xfrm>
            <a:off x="467544" y="2924944"/>
            <a:ext cx="1584176" cy="15841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ea typeface="Microsoft JhengHei" panose="020B0604030504040204" pitchFamily="34" charset="-120"/>
              </a:rPr>
              <a:t>戰略</a:t>
            </a:r>
            <a:endParaRPr kumimoji="1" lang="en-US" altLang="zh-CN" sz="2400" dirty="0">
              <a:solidFill>
                <a:schemeClr val="tx1"/>
              </a:solidFill>
              <a:ea typeface="Microsoft JhengHei" panose="020B0604030504040204" pitchFamily="34" charset="-120"/>
            </a:endParaRPr>
          </a:p>
          <a:p>
            <a:pPr algn="ctr"/>
            <a:r>
              <a:rPr kumimoji="1" lang="zh-CN" altLang="en-US" sz="2400" dirty="0">
                <a:solidFill>
                  <a:schemeClr val="tx1"/>
                </a:solidFill>
                <a:ea typeface="Microsoft JhengHei" panose="020B0604030504040204" pitchFamily="34" charset="-120"/>
              </a:rPr>
              <a:t>方針</a:t>
            </a:r>
            <a:endParaRPr kumimoji="1" lang="en-US" altLang="zh-CN" sz="2000" dirty="0">
              <a:solidFill>
                <a:schemeClr val="tx1"/>
              </a:solidFill>
              <a:ea typeface="Microsoft JhengHei" panose="020B0604030504040204" pitchFamily="34" charset="-120"/>
            </a:endParaRPr>
          </a:p>
          <a:p>
            <a:pPr algn="ctr"/>
            <a:r>
              <a:rPr kumimoji="1" lang="en-US" altLang="zh-CN" b="1" dirty="0">
                <a:solidFill>
                  <a:schemeClr val="bg1"/>
                </a:solidFill>
                <a:latin typeface="+mj-lt"/>
                <a:ea typeface="Microsoft JhengHei" panose="020B0604030504040204" pitchFamily="34" charset="-120"/>
              </a:rPr>
              <a:t>SDG</a:t>
            </a:r>
            <a:endParaRPr kumimoji="1" lang="en-US" altLang="zh-CN" dirty="0">
              <a:solidFill>
                <a:schemeClr val="tx1"/>
              </a:solidFill>
              <a:latin typeface="+mj-lt"/>
              <a:ea typeface="Microsoft JhengHei" panose="020B0604030504040204" pitchFamily="34" charset="-120"/>
            </a:endParaRPr>
          </a:p>
        </p:txBody>
      </p:sp>
      <p:sp>
        <p:nvSpPr>
          <p:cNvPr id="37" name="橢圓 36">
            <a:extLst>
              <a:ext uri="{FF2B5EF4-FFF2-40B4-BE49-F238E27FC236}">
                <a16:creationId xmlns:a16="http://schemas.microsoft.com/office/drawing/2014/main" id="{61E3F61E-4FDC-F341-A075-A01E88A568AC}"/>
              </a:ext>
            </a:extLst>
          </p:cNvPr>
          <p:cNvSpPr/>
          <p:nvPr/>
        </p:nvSpPr>
        <p:spPr>
          <a:xfrm>
            <a:off x="467544" y="2996952"/>
            <a:ext cx="1584176" cy="15841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ea typeface="Microsoft JhengHei" panose="020B0604030504040204" pitchFamily="34" charset="-120"/>
              </a:rPr>
              <a:t>戰略</a:t>
            </a:r>
            <a:endParaRPr kumimoji="1" lang="en-US" altLang="zh-CN" sz="2400" dirty="0">
              <a:solidFill>
                <a:schemeClr val="tx1"/>
              </a:solidFill>
              <a:ea typeface="Microsoft JhengHei" panose="020B0604030504040204" pitchFamily="34" charset="-120"/>
            </a:endParaRPr>
          </a:p>
          <a:p>
            <a:pPr algn="ctr"/>
            <a:r>
              <a:rPr kumimoji="1" lang="zh-CN" altLang="en-US" sz="2400" dirty="0">
                <a:solidFill>
                  <a:schemeClr val="tx1"/>
                </a:solidFill>
                <a:ea typeface="Microsoft JhengHei" panose="020B0604030504040204" pitchFamily="34" charset="-120"/>
              </a:rPr>
              <a:t>方針</a:t>
            </a:r>
            <a:endParaRPr kumimoji="1" lang="en-US" altLang="zh-CN" sz="2000" dirty="0">
              <a:solidFill>
                <a:schemeClr val="tx1"/>
              </a:solidFill>
              <a:ea typeface="Microsoft JhengHei" panose="020B0604030504040204" pitchFamily="34" charset="-120"/>
            </a:endParaRPr>
          </a:p>
          <a:p>
            <a:pPr algn="ctr"/>
            <a:r>
              <a:rPr kumimoji="1" lang="en-US" altLang="zh-CN" b="1" dirty="0">
                <a:solidFill>
                  <a:schemeClr val="bg1"/>
                </a:solidFill>
                <a:latin typeface="+mj-lt"/>
                <a:ea typeface="Microsoft JhengHei" panose="020B0604030504040204" pitchFamily="34" charset="-120"/>
              </a:rPr>
              <a:t>Structure</a:t>
            </a:r>
          </a:p>
        </p:txBody>
      </p:sp>
      <p:sp>
        <p:nvSpPr>
          <p:cNvPr id="39" name="橢圓 38">
            <a:extLst>
              <a:ext uri="{FF2B5EF4-FFF2-40B4-BE49-F238E27FC236}">
                <a16:creationId xmlns:a16="http://schemas.microsoft.com/office/drawing/2014/main" id="{F7D4ED99-85FE-8A4B-BB5E-6467D67B50A1}"/>
              </a:ext>
            </a:extLst>
          </p:cNvPr>
          <p:cNvSpPr/>
          <p:nvPr/>
        </p:nvSpPr>
        <p:spPr>
          <a:xfrm>
            <a:off x="467544" y="2996952"/>
            <a:ext cx="1584176" cy="15841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ea typeface="Microsoft JhengHei" panose="020B0604030504040204" pitchFamily="34" charset="-120"/>
              </a:rPr>
              <a:t>戰略</a:t>
            </a:r>
            <a:endParaRPr kumimoji="1" lang="en-US" altLang="zh-CN" sz="2400" dirty="0">
              <a:solidFill>
                <a:schemeClr val="tx1"/>
              </a:solidFill>
              <a:ea typeface="Microsoft JhengHei" panose="020B0604030504040204" pitchFamily="34" charset="-120"/>
            </a:endParaRPr>
          </a:p>
          <a:p>
            <a:pPr algn="ctr"/>
            <a:r>
              <a:rPr kumimoji="1" lang="zh-CN" altLang="en-US" sz="2400" dirty="0">
                <a:solidFill>
                  <a:schemeClr val="tx1"/>
                </a:solidFill>
                <a:ea typeface="Microsoft JhengHei" panose="020B0604030504040204" pitchFamily="34" charset="-120"/>
              </a:rPr>
              <a:t>方針</a:t>
            </a:r>
            <a:endParaRPr kumimoji="1" lang="en-US" altLang="zh-CN" sz="2000" dirty="0">
              <a:solidFill>
                <a:schemeClr val="tx1"/>
              </a:solidFill>
              <a:ea typeface="Microsoft JhengHei" panose="020B0604030504040204" pitchFamily="34" charset="-120"/>
            </a:endParaRPr>
          </a:p>
          <a:p>
            <a:pPr algn="ctr"/>
            <a:r>
              <a:rPr kumimoji="1" lang="en-US" altLang="zh-CN" b="1" dirty="0">
                <a:solidFill>
                  <a:schemeClr val="bg1"/>
                </a:solidFill>
                <a:latin typeface="+mj-lt"/>
                <a:ea typeface="Microsoft JhengHei" panose="020B0604030504040204" pitchFamily="34" charset="-120"/>
              </a:rPr>
              <a:t>Service</a:t>
            </a:r>
          </a:p>
        </p:txBody>
      </p:sp>
    </p:spTree>
    <p:extLst>
      <p:ext uri="{BB962C8B-B14F-4D97-AF65-F5344CB8AC3E}">
        <p14:creationId xmlns:p14="http://schemas.microsoft.com/office/powerpoint/2010/main" val="48825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char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4" grpId="0" animBg="1"/>
      <p:bldP spid="22" grpId="0" autoUpdateAnimBg="0"/>
      <p:bldP spid="34" grpId="0" animBg="1"/>
      <p:bldP spid="35" grpId="0" animBg="1"/>
      <p:bldP spid="37" grpId="0" animBg="1"/>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rganization Chart 2"/>
          <p:cNvGrpSpPr>
            <a:grpSpLocks noChangeAspect="1"/>
          </p:cNvGrpSpPr>
          <p:nvPr/>
        </p:nvGrpSpPr>
        <p:grpSpPr bwMode="auto">
          <a:xfrm>
            <a:off x="179512" y="1412775"/>
            <a:ext cx="8116899" cy="5000841"/>
            <a:chOff x="1134" y="609"/>
            <a:chExt cx="7198" cy="6566"/>
          </a:xfrm>
          <a:solidFill>
            <a:srgbClr val="960201"/>
          </a:solidFill>
        </p:grpSpPr>
        <p:cxnSp>
          <p:nvCxnSpPr>
            <p:cNvPr id="8196" name="_s8196"/>
            <p:cNvCxnSpPr>
              <a:cxnSpLocks noChangeShapeType="1"/>
              <a:stCxn id="85" idx="1"/>
              <a:endCxn id="80" idx="2"/>
            </p:cNvCxnSpPr>
            <p:nvPr/>
          </p:nvCxnSpPr>
          <p:spPr bwMode="auto">
            <a:xfrm rot="10800000">
              <a:off x="7363" y="2433"/>
              <a:ext cx="105" cy="1565"/>
            </a:xfrm>
            <a:prstGeom prst="bentConnector2">
              <a:avLst/>
            </a:prstGeom>
            <a:grpFill/>
            <a:ln w="28575">
              <a:solidFill>
                <a:schemeClr val="tx1"/>
              </a:solidFill>
              <a:miter lim="800000"/>
              <a:headEnd/>
              <a:tailEnd/>
            </a:ln>
          </p:spPr>
        </p:cxnSp>
        <p:cxnSp>
          <p:nvCxnSpPr>
            <p:cNvPr id="8197" name="_s8197"/>
            <p:cNvCxnSpPr>
              <a:cxnSpLocks noChangeShapeType="1"/>
              <a:stCxn id="84" idx="1"/>
              <a:endCxn id="80" idx="2"/>
            </p:cNvCxnSpPr>
            <p:nvPr/>
          </p:nvCxnSpPr>
          <p:spPr bwMode="auto">
            <a:xfrm rot="10800000">
              <a:off x="7363" y="2433"/>
              <a:ext cx="105" cy="1966"/>
            </a:xfrm>
            <a:prstGeom prst="bentConnector2">
              <a:avLst/>
            </a:prstGeom>
            <a:grpFill/>
            <a:ln w="28575">
              <a:solidFill>
                <a:schemeClr val="tx1"/>
              </a:solidFill>
              <a:miter lim="800000"/>
              <a:headEnd/>
              <a:tailEnd/>
            </a:ln>
          </p:spPr>
        </p:cxnSp>
        <p:cxnSp>
          <p:nvCxnSpPr>
            <p:cNvPr id="8198" name="_s8198"/>
            <p:cNvCxnSpPr>
              <a:cxnSpLocks noChangeShapeType="1"/>
              <a:stCxn id="83" idx="1"/>
              <a:endCxn id="80" idx="2"/>
            </p:cNvCxnSpPr>
            <p:nvPr/>
          </p:nvCxnSpPr>
          <p:spPr bwMode="auto">
            <a:xfrm rot="10800000">
              <a:off x="7363" y="2433"/>
              <a:ext cx="105" cy="1143"/>
            </a:xfrm>
            <a:prstGeom prst="bentConnector2">
              <a:avLst/>
            </a:prstGeom>
            <a:grpFill/>
            <a:ln w="28575">
              <a:solidFill>
                <a:schemeClr val="tx1"/>
              </a:solidFill>
              <a:miter lim="800000"/>
              <a:headEnd/>
              <a:tailEnd/>
            </a:ln>
          </p:spPr>
        </p:cxnSp>
        <p:cxnSp>
          <p:nvCxnSpPr>
            <p:cNvPr id="8199" name="_s8199"/>
            <p:cNvCxnSpPr>
              <a:cxnSpLocks noChangeShapeType="1"/>
              <a:stCxn id="82" idx="1"/>
              <a:endCxn id="80" idx="2"/>
            </p:cNvCxnSpPr>
            <p:nvPr/>
          </p:nvCxnSpPr>
          <p:spPr bwMode="auto">
            <a:xfrm rot="10800000">
              <a:off x="7363" y="2433"/>
              <a:ext cx="105" cy="711"/>
            </a:xfrm>
            <a:prstGeom prst="bentConnector2">
              <a:avLst/>
            </a:prstGeom>
            <a:grpFill/>
            <a:ln w="28575">
              <a:solidFill>
                <a:schemeClr val="tx1"/>
              </a:solidFill>
              <a:miter lim="800000"/>
              <a:headEnd/>
              <a:tailEnd/>
            </a:ln>
          </p:spPr>
        </p:cxnSp>
        <p:cxnSp>
          <p:nvCxnSpPr>
            <p:cNvPr id="8200" name="_s8200"/>
            <p:cNvCxnSpPr>
              <a:cxnSpLocks noChangeShapeType="1"/>
              <a:stCxn id="81" idx="1"/>
              <a:endCxn id="80" idx="2"/>
            </p:cNvCxnSpPr>
            <p:nvPr/>
          </p:nvCxnSpPr>
          <p:spPr bwMode="auto">
            <a:xfrm rot="10800000">
              <a:off x="7363" y="2433"/>
              <a:ext cx="105" cy="279"/>
            </a:xfrm>
            <a:prstGeom prst="bentConnector2">
              <a:avLst/>
            </a:prstGeom>
            <a:grpFill/>
            <a:ln w="28575">
              <a:solidFill>
                <a:schemeClr val="tx1"/>
              </a:solidFill>
              <a:miter lim="800000"/>
              <a:headEnd/>
              <a:tailEnd/>
            </a:ln>
          </p:spPr>
        </p:cxnSp>
        <p:cxnSp>
          <p:nvCxnSpPr>
            <p:cNvPr id="8201" name="_s8201"/>
            <p:cNvCxnSpPr>
              <a:cxnSpLocks noChangeShapeType="1"/>
            </p:cNvCxnSpPr>
            <p:nvPr/>
          </p:nvCxnSpPr>
          <p:spPr bwMode="auto">
            <a:xfrm rot="16200000" flipV="1">
              <a:off x="6651" y="1497"/>
              <a:ext cx="195" cy="1151"/>
            </a:xfrm>
            <a:prstGeom prst="bentConnector3">
              <a:avLst>
                <a:gd name="adj1" fmla="val 50000"/>
              </a:avLst>
            </a:prstGeom>
            <a:grpFill/>
            <a:ln w="28575">
              <a:solidFill>
                <a:schemeClr val="tx1"/>
              </a:solidFill>
              <a:miter lim="800000"/>
              <a:headEnd/>
              <a:tailEnd/>
            </a:ln>
          </p:spPr>
        </p:cxnSp>
        <p:cxnSp>
          <p:nvCxnSpPr>
            <p:cNvPr id="8202" name="_s8202"/>
            <p:cNvCxnSpPr>
              <a:cxnSpLocks noChangeShapeType="1"/>
              <a:stCxn id="79" idx="1"/>
              <a:endCxn id="65" idx="2"/>
            </p:cNvCxnSpPr>
            <p:nvPr/>
          </p:nvCxnSpPr>
          <p:spPr bwMode="auto">
            <a:xfrm rot="10800000">
              <a:off x="3871" y="2424"/>
              <a:ext cx="143" cy="720"/>
            </a:xfrm>
            <a:prstGeom prst="bentConnector2">
              <a:avLst/>
            </a:prstGeom>
            <a:grpFill/>
            <a:ln w="28575">
              <a:solidFill>
                <a:schemeClr val="tx1"/>
              </a:solidFill>
              <a:miter lim="800000"/>
              <a:headEnd/>
              <a:tailEnd/>
            </a:ln>
          </p:spPr>
        </p:cxnSp>
        <p:cxnSp>
          <p:nvCxnSpPr>
            <p:cNvPr id="8203" name="_s8203"/>
            <p:cNvCxnSpPr>
              <a:cxnSpLocks noChangeShapeType="1"/>
              <a:stCxn id="78" idx="1"/>
              <a:endCxn id="49" idx="2"/>
            </p:cNvCxnSpPr>
            <p:nvPr/>
          </p:nvCxnSpPr>
          <p:spPr bwMode="auto">
            <a:xfrm rot="10800000">
              <a:off x="2719" y="2424"/>
              <a:ext cx="143" cy="3311"/>
            </a:xfrm>
            <a:prstGeom prst="bentConnector2">
              <a:avLst/>
            </a:prstGeom>
            <a:grpFill/>
            <a:ln w="28575">
              <a:solidFill>
                <a:schemeClr val="tx1"/>
              </a:solidFill>
              <a:miter lim="800000"/>
              <a:headEnd/>
              <a:tailEnd/>
            </a:ln>
          </p:spPr>
        </p:cxnSp>
        <p:cxnSp>
          <p:nvCxnSpPr>
            <p:cNvPr id="8204" name="_s8204"/>
            <p:cNvCxnSpPr>
              <a:cxnSpLocks noChangeShapeType="1"/>
              <a:stCxn id="77" idx="1"/>
              <a:endCxn id="49" idx="2"/>
            </p:cNvCxnSpPr>
            <p:nvPr/>
          </p:nvCxnSpPr>
          <p:spPr bwMode="auto">
            <a:xfrm rot="10800000">
              <a:off x="2719" y="2424"/>
              <a:ext cx="143" cy="2447"/>
            </a:xfrm>
            <a:prstGeom prst="bentConnector2">
              <a:avLst/>
            </a:prstGeom>
            <a:grpFill/>
            <a:ln w="28575">
              <a:solidFill>
                <a:schemeClr val="tx1"/>
              </a:solidFill>
              <a:miter lim="800000"/>
              <a:headEnd/>
              <a:tailEnd/>
            </a:ln>
          </p:spPr>
        </p:cxnSp>
        <p:cxnSp>
          <p:nvCxnSpPr>
            <p:cNvPr id="8205" name="_s8205"/>
            <p:cNvCxnSpPr>
              <a:cxnSpLocks noChangeShapeType="1"/>
              <a:stCxn id="76" idx="1"/>
              <a:endCxn id="48" idx="2"/>
            </p:cNvCxnSpPr>
            <p:nvPr/>
          </p:nvCxnSpPr>
          <p:spPr bwMode="auto">
            <a:xfrm rot="10800000">
              <a:off x="1566" y="2424"/>
              <a:ext cx="144" cy="3531"/>
            </a:xfrm>
            <a:prstGeom prst="bentConnector2">
              <a:avLst/>
            </a:prstGeom>
            <a:grpFill/>
            <a:ln w="28575">
              <a:solidFill>
                <a:schemeClr val="tx1"/>
              </a:solidFill>
              <a:miter lim="800000"/>
              <a:headEnd/>
              <a:tailEnd/>
            </a:ln>
          </p:spPr>
        </p:cxnSp>
        <p:cxnSp>
          <p:nvCxnSpPr>
            <p:cNvPr id="8206" name="_s8206"/>
            <p:cNvCxnSpPr>
              <a:cxnSpLocks noChangeShapeType="1"/>
              <a:stCxn id="75" idx="1"/>
              <a:endCxn id="49" idx="2"/>
            </p:cNvCxnSpPr>
            <p:nvPr/>
          </p:nvCxnSpPr>
          <p:spPr bwMode="auto">
            <a:xfrm rot="10800000">
              <a:off x="2719" y="2424"/>
              <a:ext cx="143" cy="4176"/>
            </a:xfrm>
            <a:prstGeom prst="bentConnector2">
              <a:avLst/>
            </a:prstGeom>
            <a:grpFill/>
            <a:ln w="28575">
              <a:solidFill>
                <a:schemeClr val="tx1"/>
              </a:solidFill>
              <a:miter lim="800000"/>
              <a:headEnd/>
              <a:tailEnd/>
            </a:ln>
          </p:spPr>
        </p:cxnSp>
        <p:cxnSp>
          <p:nvCxnSpPr>
            <p:cNvPr id="8207" name="_s8207"/>
            <p:cNvCxnSpPr>
              <a:cxnSpLocks noChangeShapeType="1"/>
              <a:stCxn id="74" idx="1"/>
              <a:endCxn id="49" idx="2"/>
            </p:cNvCxnSpPr>
            <p:nvPr/>
          </p:nvCxnSpPr>
          <p:spPr bwMode="auto">
            <a:xfrm rot="10800000">
              <a:off x="2719" y="2424"/>
              <a:ext cx="143" cy="4608"/>
            </a:xfrm>
            <a:prstGeom prst="bentConnector2">
              <a:avLst/>
            </a:prstGeom>
            <a:grpFill/>
            <a:ln w="28575">
              <a:solidFill>
                <a:schemeClr val="tx1"/>
              </a:solidFill>
              <a:miter lim="800000"/>
              <a:headEnd/>
              <a:tailEnd/>
            </a:ln>
          </p:spPr>
        </p:cxnSp>
        <p:cxnSp>
          <p:nvCxnSpPr>
            <p:cNvPr id="8208" name="_s8208"/>
            <p:cNvCxnSpPr>
              <a:cxnSpLocks noChangeShapeType="1"/>
              <a:stCxn id="73" idx="1"/>
              <a:endCxn id="49" idx="2"/>
            </p:cNvCxnSpPr>
            <p:nvPr/>
          </p:nvCxnSpPr>
          <p:spPr bwMode="auto">
            <a:xfrm rot="10800000">
              <a:off x="2719" y="2424"/>
              <a:ext cx="143" cy="3744"/>
            </a:xfrm>
            <a:prstGeom prst="bentConnector2">
              <a:avLst/>
            </a:prstGeom>
            <a:grpFill/>
            <a:ln w="28575">
              <a:solidFill>
                <a:schemeClr val="tx1"/>
              </a:solidFill>
              <a:miter lim="800000"/>
              <a:headEnd/>
              <a:tailEnd/>
            </a:ln>
          </p:spPr>
        </p:cxnSp>
        <p:cxnSp>
          <p:nvCxnSpPr>
            <p:cNvPr id="8209" name="_s8209"/>
            <p:cNvCxnSpPr>
              <a:cxnSpLocks noChangeShapeType="1"/>
              <a:stCxn id="72" idx="1"/>
              <a:endCxn id="49" idx="2"/>
            </p:cNvCxnSpPr>
            <p:nvPr/>
          </p:nvCxnSpPr>
          <p:spPr bwMode="auto">
            <a:xfrm rot="10800000">
              <a:off x="2719" y="2424"/>
              <a:ext cx="143" cy="2879"/>
            </a:xfrm>
            <a:prstGeom prst="bentConnector2">
              <a:avLst/>
            </a:prstGeom>
            <a:grpFill/>
            <a:ln w="28575">
              <a:solidFill>
                <a:schemeClr val="tx1"/>
              </a:solidFill>
              <a:miter lim="800000"/>
              <a:headEnd/>
              <a:tailEnd/>
            </a:ln>
          </p:spPr>
        </p:cxnSp>
        <p:cxnSp>
          <p:nvCxnSpPr>
            <p:cNvPr id="8210" name="_s8210"/>
            <p:cNvCxnSpPr>
              <a:cxnSpLocks noChangeShapeType="1"/>
              <a:stCxn id="71" idx="1"/>
              <a:endCxn id="49" idx="2"/>
            </p:cNvCxnSpPr>
            <p:nvPr/>
          </p:nvCxnSpPr>
          <p:spPr bwMode="auto">
            <a:xfrm rot="10800000">
              <a:off x="2719" y="2424"/>
              <a:ext cx="143" cy="720"/>
            </a:xfrm>
            <a:prstGeom prst="bentConnector2">
              <a:avLst/>
            </a:prstGeom>
            <a:grpFill/>
            <a:ln w="28575">
              <a:solidFill>
                <a:schemeClr val="tx1"/>
              </a:solidFill>
              <a:miter lim="800000"/>
              <a:headEnd/>
              <a:tailEnd/>
            </a:ln>
          </p:spPr>
        </p:cxnSp>
        <p:cxnSp>
          <p:nvCxnSpPr>
            <p:cNvPr id="8211" name="_s8211"/>
            <p:cNvCxnSpPr>
              <a:cxnSpLocks noChangeShapeType="1"/>
              <a:stCxn id="70" idx="1"/>
              <a:endCxn id="49" idx="2"/>
            </p:cNvCxnSpPr>
            <p:nvPr/>
          </p:nvCxnSpPr>
          <p:spPr bwMode="auto">
            <a:xfrm rot="10800000">
              <a:off x="2719" y="2424"/>
              <a:ext cx="143" cy="2016"/>
            </a:xfrm>
            <a:prstGeom prst="bentConnector2">
              <a:avLst/>
            </a:prstGeom>
            <a:grpFill/>
            <a:ln w="28575">
              <a:solidFill>
                <a:schemeClr val="tx1"/>
              </a:solidFill>
              <a:miter lim="800000"/>
              <a:headEnd/>
              <a:tailEnd/>
            </a:ln>
          </p:spPr>
        </p:cxnSp>
        <p:cxnSp>
          <p:nvCxnSpPr>
            <p:cNvPr id="8212" name="_s8212"/>
            <p:cNvCxnSpPr>
              <a:cxnSpLocks noChangeShapeType="1"/>
              <a:stCxn id="69" idx="1"/>
              <a:endCxn id="49" idx="2"/>
            </p:cNvCxnSpPr>
            <p:nvPr/>
          </p:nvCxnSpPr>
          <p:spPr bwMode="auto">
            <a:xfrm rot="10800000">
              <a:off x="2719" y="2424"/>
              <a:ext cx="143" cy="1584"/>
            </a:xfrm>
            <a:prstGeom prst="bentConnector2">
              <a:avLst/>
            </a:prstGeom>
            <a:grpFill/>
            <a:ln w="28575">
              <a:solidFill>
                <a:schemeClr val="tx1"/>
              </a:solidFill>
              <a:miter lim="800000"/>
              <a:headEnd/>
              <a:tailEnd/>
            </a:ln>
          </p:spPr>
        </p:cxnSp>
        <p:cxnSp>
          <p:nvCxnSpPr>
            <p:cNvPr id="8213" name="_s8213"/>
            <p:cNvCxnSpPr>
              <a:cxnSpLocks noChangeShapeType="1"/>
              <a:stCxn id="68" idx="1"/>
              <a:endCxn id="49" idx="2"/>
            </p:cNvCxnSpPr>
            <p:nvPr/>
          </p:nvCxnSpPr>
          <p:spPr bwMode="auto">
            <a:xfrm rot="10800000">
              <a:off x="2719" y="2424"/>
              <a:ext cx="143" cy="1152"/>
            </a:xfrm>
            <a:prstGeom prst="bentConnector2">
              <a:avLst/>
            </a:prstGeom>
            <a:grpFill/>
            <a:ln w="28575">
              <a:solidFill>
                <a:schemeClr val="tx1"/>
              </a:solidFill>
              <a:miter lim="800000"/>
              <a:headEnd/>
              <a:tailEnd/>
            </a:ln>
          </p:spPr>
        </p:cxnSp>
        <p:cxnSp>
          <p:nvCxnSpPr>
            <p:cNvPr id="8214" name="_s8214"/>
            <p:cNvCxnSpPr>
              <a:cxnSpLocks noChangeShapeType="1"/>
              <a:stCxn id="67" idx="1"/>
              <a:endCxn id="65" idx="2"/>
            </p:cNvCxnSpPr>
            <p:nvPr/>
          </p:nvCxnSpPr>
          <p:spPr bwMode="auto">
            <a:xfrm rot="10800000">
              <a:off x="3871" y="2424"/>
              <a:ext cx="143" cy="289"/>
            </a:xfrm>
            <a:prstGeom prst="bentConnector2">
              <a:avLst/>
            </a:prstGeom>
            <a:grpFill/>
            <a:ln w="28575">
              <a:solidFill>
                <a:schemeClr val="tx1"/>
              </a:solidFill>
              <a:miter lim="800000"/>
              <a:headEnd/>
              <a:tailEnd/>
            </a:ln>
          </p:spPr>
        </p:cxnSp>
        <p:cxnSp>
          <p:nvCxnSpPr>
            <p:cNvPr id="8215" name="_s8215"/>
            <p:cNvCxnSpPr>
              <a:cxnSpLocks noChangeShapeType="1"/>
              <a:stCxn id="66" idx="1"/>
              <a:endCxn id="49" idx="2"/>
            </p:cNvCxnSpPr>
            <p:nvPr/>
          </p:nvCxnSpPr>
          <p:spPr bwMode="auto">
            <a:xfrm rot="10800000">
              <a:off x="2719" y="2424"/>
              <a:ext cx="143" cy="289"/>
            </a:xfrm>
            <a:prstGeom prst="bentConnector2">
              <a:avLst/>
            </a:prstGeom>
            <a:grpFill/>
            <a:ln w="28575">
              <a:solidFill>
                <a:schemeClr val="tx1"/>
              </a:solidFill>
              <a:miter lim="800000"/>
              <a:headEnd/>
              <a:tailEnd/>
            </a:ln>
          </p:spPr>
        </p:cxnSp>
        <p:cxnSp>
          <p:nvCxnSpPr>
            <p:cNvPr id="8216" name="_s8216"/>
            <p:cNvCxnSpPr>
              <a:cxnSpLocks noChangeShapeType="1"/>
              <a:stCxn id="65" idx="0"/>
              <a:endCxn id="46" idx="2"/>
            </p:cNvCxnSpPr>
            <p:nvPr/>
          </p:nvCxnSpPr>
          <p:spPr bwMode="auto">
            <a:xfrm rot="16200000" flipV="1">
              <a:off x="3195" y="1461"/>
              <a:ext cx="195" cy="1155"/>
            </a:xfrm>
            <a:prstGeom prst="bentConnector3">
              <a:avLst>
                <a:gd name="adj1" fmla="val 50000"/>
              </a:avLst>
            </a:prstGeom>
            <a:grpFill/>
            <a:ln w="28575">
              <a:solidFill>
                <a:schemeClr val="tx1"/>
              </a:solidFill>
              <a:miter lim="800000"/>
              <a:headEnd/>
              <a:tailEnd/>
            </a:ln>
          </p:spPr>
        </p:cxnSp>
        <p:cxnSp>
          <p:nvCxnSpPr>
            <p:cNvPr id="8217" name="_s8217"/>
            <p:cNvCxnSpPr>
              <a:cxnSpLocks noChangeShapeType="1"/>
              <a:stCxn id="64" idx="1"/>
              <a:endCxn id="48" idx="2"/>
            </p:cNvCxnSpPr>
            <p:nvPr/>
          </p:nvCxnSpPr>
          <p:spPr bwMode="auto">
            <a:xfrm rot="10800000">
              <a:off x="1566" y="2424"/>
              <a:ext cx="144" cy="3134"/>
            </a:xfrm>
            <a:prstGeom prst="bentConnector2">
              <a:avLst/>
            </a:prstGeom>
            <a:grpFill/>
            <a:ln w="28575">
              <a:solidFill>
                <a:schemeClr val="tx1"/>
              </a:solidFill>
              <a:miter lim="800000"/>
              <a:headEnd/>
              <a:tailEnd/>
            </a:ln>
          </p:spPr>
        </p:cxnSp>
        <p:cxnSp>
          <p:nvCxnSpPr>
            <p:cNvPr id="8218" name="_s8218"/>
            <p:cNvCxnSpPr>
              <a:cxnSpLocks noChangeShapeType="1"/>
              <a:stCxn id="63" idx="1"/>
              <a:endCxn id="48" idx="2"/>
            </p:cNvCxnSpPr>
            <p:nvPr/>
          </p:nvCxnSpPr>
          <p:spPr bwMode="auto">
            <a:xfrm rot="10800000">
              <a:off x="1566" y="2424"/>
              <a:ext cx="144" cy="3947"/>
            </a:xfrm>
            <a:prstGeom prst="bentConnector2">
              <a:avLst/>
            </a:prstGeom>
            <a:grpFill/>
            <a:ln w="28575">
              <a:solidFill>
                <a:schemeClr val="tx1"/>
              </a:solidFill>
              <a:miter lim="800000"/>
              <a:headEnd/>
              <a:tailEnd/>
            </a:ln>
          </p:spPr>
        </p:cxnSp>
        <p:cxnSp>
          <p:nvCxnSpPr>
            <p:cNvPr id="8219" name="_s8219"/>
            <p:cNvCxnSpPr>
              <a:cxnSpLocks noChangeShapeType="1"/>
              <a:stCxn id="62" idx="1"/>
              <a:endCxn id="48" idx="2"/>
            </p:cNvCxnSpPr>
            <p:nvPr/>
          </p:nvCxnSpPr>
          <p:spPr bwMode="auto">
            <a:xfrm rot="10800000">
              <a:off x="1566" y="2424"/>
              <a:ext cx="144" cy="2703"/>
            </a:xfrm>
            <a:prstGeom prst="bentConnector2">
              <a:avLst/>
            </a:prstGeom>
            <a:grpFill/>
            <a:ln w="28575">
              <a:solidFill>
                <a:schemeClr val="tx1"/>
              </a:solidFill>
              <a:miter lim="800000"/>
              <a:headEnd/>
              <a:tailEnd/>
            </a:ln>
          </p:spPr>
        </p:cxnSp>
        <p:cxnSp>
          <p:nvCxnSpPr>
            <p:cNvPr id="8220" name="_s8220"/>
            <p:cNvCxnSpPr>
              <a:cxnSpLocks noChangeShapeType="1"/>
              <a:stCxn id="61" idx="1"/>
              <a:endCxn id="48" idx="2"/>
            </p:cNvCxnSpPr>
            <p:nvPr/>
          </p:nvCxnSpPr>
          <p:spPr bwMode="auto">
            <a:xfrm rot="10800000">
              <a:off x="1566" y="2424"/>
              <a:ext cx="144" cy="2305"/>
            </a:xfrm>
            <a:prstGeom prst="bentConnector2">
              <a:avLst/>
            </a:prstGeom>
            <a:grpFill/>
            <a:ln w="28575">
              <a:solidFill>
                <a:schemeClr val="tx1"/>
              </a:solidFill>
              <a:miter lim="800000"/>
              <a:headEnd/>
              <a:tailEnd/>
            </a:ln>
          </p:spPr>
        </p:cxnSp>
        <p:cxnSp>
          <p:nvCxnSpPr>
            <p:cNvPr id="8221" name="_s8221"/>
            <p:cNvCxnSpPr>
              <a:cxnSpLocks noChangeShapeType="1"/>
              <a:stCxn id="60" idx="1"/>
              <a:endCxn id="48" idx="2"/>
            </p:cNvCxnSpPr>
            <p:nvPr/>
          </p:nvCxnSpPr>
          <p:spPr bwMode="auto">
            <a:xfrm rot="10800000">
              <a:off x="1566" y="2424"/>
              <a:ext cx="144" cy="1907"/>
            </a:xfrm>
            <a:prstGeom prst="bentConnector2">
              <a:avLst/>
            </a:prstGeom>
            <a:grpFill/>
            <a:ln w="28575">
              <a:solidFill>
                <a:schemeClr val="tx1"/>
              </a:solidFill>
              <a:miter lim="800000"/>
              <a:headEnd/>
              <a:tailEnd/>
            </a:ln>
          </p:spPr>
        </p:cxnSp>
        <p:cxnSp>
          <p:nvCxnSpPr>
            <p:cNvPr id="8222" name="_s8222"/>
            <p:cNvCxnSpPr>
              <a:cxnSpLocks noChangeShapeType="1"/>
            </p:cNvCxnSpPr>
            <p:nvPr/>
          </p:nvCxnSpPr>
          <p:spPr bwMode="auto">
            <a:xfrm rot="10800000">
              <a:off x="1566" y="3265"/>
              <a:ext cx="144" cy="702"/>
            </a:xfrm>
            <a:prstGeom prst="bentConnector2">
              <a:avLst/>
            </a:prstGeom>
            <a:grpFill/>
            <a:ln w="28575">
              <a:solidFill>
                <a:schemeClr val="tx1"/>
              </a:solidFill>
              <a:miter lim="800000"/>
              <a:headEnd/>
              <a:tailEnd/>
            </a:ln>
          </p:spPr>
        </p:cxnSp>
        <p:cxnSp>
          <p:nvCxnSpPr>
            <p:cNvPr id="8223" name="_s8223"/>
            <p:cNvCxnSpPr>
              <a:cxnSpLocks noChangeShapeType="1"/>
              <a:stCxn id="58" idx="1"/>
              <a:endCxn id="48" idx="2"/>
            </p:cNvCxnSpPr>
            <p:nvPr/>
          </p:nvCxnSpPr>
          <p:spPr bwMode="auto">
            <a:xfrm rot="10800000">
              <a:off x="1566" y="2424"/>
              <a:ext cx="144" cy="1120"/>
            </a:xfrm>
            <a:prstGeom prst="bentConnector2">
              <a:avLst/>
            </a:prstGeom>
            <a:grpFill/>
            <a:ln w="28575">
              <a:solidFill>
                <a:schemeClr val="tx1"/>
              </a:solidFill>
              <a:miter lim="800000"/>
              <a:headEnd/>
              <a:tailEnd/>
            </a:ln>
          </p:spPr>
        </p:cxnSp>
        <p:cxnSp>
          <p:nvCxnSpPr>
            <p:cNvPr id="8224" name="_s8224"/>
            <p:cNvCxnSpPr>
              <a:cxnSpLocks noChangeShapeType="1"/>
              <a:stCxn id="57" idx="1"/>
              <a:endCxn id="48" idx="2"/>
            </p:cNvCxnSpPr>
            <p:nvPr/>
          </p:nvCxnSpPr>
          <p:spPr bwMode="auto">
            <a:xfrm rot="10800000">
              <a:off x="1567" y="2424"/>
              <a:ext cx="143" cy="289"/>
            </a:xfrm>
            <a:prstGeom prst="bentConnector2">
              <a:avLst/>
            </a:prstGeom>
            <a:grpFill/>
            <a:ln w="28575">
              <a:solidFill>
                <a:schemeClr val="tx1"/>
              </a:solidFill>
              <a:miter lim="800000"/>
              <a:headEnd/>
              <a:tailEnd/>
            </a:ln>
          </p:spPr>
        </p:cxnSp>
        <p:cxnSp>
          <p:nvCxnSpPr>
            <p:cNvPr id="8225" name="_s8225"/>
            <p:cNvCxnSpPr>
              <a:cxnSpLocks noChangeShapeType="1"/>
              <a:stCxn id="56" idx="1"/>
              <a:endCxn id="50" idx="2"/>
            </p:cNvCxnSpPr>
            <p:nvPr/>
          </p:nvCxnSpPr>
          <p:spPr bwMode="auto">
            <a:xfrm rot="10800000">
              <a:off x="5023" y="2424"/>
              <a:ext cx="143" cy="720"/>
            </a:xfrm>
            <a:prstGeom prst="bentConnector2">
              <a:avLst/>
            </a:prstGeom>
            <a:grpFill/>
            <a:ln w="28575">
              <a:solidFill>
                <a:schemeClr val="tx1"/>
              </a:solidFill>
              <a:miter lim="800000"/>
              <a:headEnd/>
              <a:tailEnd/>
            </a:ln>
          </p:spPr>
        </p:cxnSp>
        <p:cxnSp>
          <p:nvCxnSpPr>
            <p:cNvPr id="8226" name="_s8226"/>
            <p:cNvCxnSpPr>
              <a:cxnSpLocks noChangeShapeType="1"/>
              <a:stCxn id="55" idx="1"/>
              <a:endCxn id="50" idx="2"/>
            </p:cNvCxnSpPr>
            <p:nvPr/>
          </p:nvCxnSpPr>
          <p:spPr bwMode="auto">
            <a:xfrm rot="10800000">
              <a:off x="5023" y="2424"/>
              <a:ext cx="143" cy="1152"/>
            </a:xfrm>
            <a:prstGeom prst="bentConnector2">
              <a:avLst/>
            </a:prstGeom>
            <a:grpFill/>
            <a:ln w="28575">
              <a:solidFill>
                <a:schemeClr val="tx1"/>
              </a:solidFill>
              <a:miter lim="800000"/>
              <a:headEnd/>
              <a:tailEnd/>
            </a:ln>
          </p:spPr>
        </p:cxnSp>
        <p:cxnSp>
          <p:nvCxnSpPr>
            <p:cNvPr id="8227" name="_s8227"/>
            <p:cNvCxnSpPr>
              <a:cxnSpLocks noChangeShapeType="1"/>
              <a:stCxn id="54" idx="1"/>
              <a:endCxn id="51" idx="2"/>
            </p:cNvCxnSpPr>
            <p:nvPr/>
          </p:nvCxnSpPr>
          <p:spPr bwMode="auto">
            <a:xfrm rot="10800000">
              <a:off x="6145" y="2424"/>
              <a:ext cx="172" cy="720"/>
            </a:xfrm>
            <a:prstGeom prst="bentConnector2">
              <a:avLst/>
            </a:prstGeom>
            <a:grpFill/>
            <a:ln w="28575">
              <a:solidFill>
                <a:schemeClr val="tx1"/>
              </a:solidFill>
              <a:miter lim="800000"/>
              <a:headEnd/>
              <a:tailEnd/>
            </a:ln>
          </p:spPr>
        </p:cxnSp>
        <p:cxnSp>
          <p:nvCxnSpPr>
            <p:cNvPr id="8228" name="_s8228"/>
            <p:cNvCxnSpPr>
              <a:cxnSpLocks noChangeShapeType="1"/>
              <a:stCxn id="53" idx="1"/>
              <a:endCxn id="51" idx="2"/>
            </p:cNvCxnSpPr>
            <p:nvPr/>
          </p:nvCxnSpPr>
          <p:spPr bwMode="auto">
            <a:xfrm rot="10800000">
              <a:off x="6145" y="2424"/>
              <a:ext cx="172" cy="288"/>
            </a:xfrm>
            <a:prstGeom prst="bentConnector2">
              <a:avLst/>
            </a:prstGeom>
            <a:grpFill/>
            <a:ln w="28575">
              <a:solidFill>
                <a:schemeClr val="tx1"/>
              </a:solidFill>
              <a:miter lim="800000"/>
              <a:headEnd/>
              <a:tailEnd/>
            </a:ln>
          </p:spPr>
        </p:cxnSp>
        <p:cxnSp>
          <p:nvCxnSpPr>
            <p:cNvPr id="8229" name="_s8229"/>
            <p:cNvCxnSpPr>
              <a:cxnSpLocks noChangeShapeType="1"/>
              <a:stCxn id="52" idx="1"/>
              <a:endCxn id="50" idx="2"/>
            </p:cNvCxnSpPr>
            <p:nvPr/>
          </p:nvCxnSpPr>
          <p:spPr bwMode="auto">
            <a:xfrm rot="10800000">
              <a:off x="5023" y="2424"/>
              <a:ext cx="143" cy="289"/>
            </a:xfrm>
            <a:prstGeom prst="bentConnector2">
              <a:avLst/>
            </a:prstGeom>
            <a:grpFill/>
            <a:ln w="28575">
              <a:solidFill>
                <a:schemeClr val="tx1"/>
              </a:solidFill>
              <a:miter lim="800000"/>
              <a:headEnd/>
              <a:tailEnd/>
            </a:ln>
          </p:spPr>
        </p:cxnSp>
        <p:cxnSp>
          <p:nvCxnSpPr>
            <p:cNvPr id="8230" name="_s8230"/>
            <p:cNvCxnSpPr>
              <a:cxnSpLocks noChangeShapeType="1"/>
              <a:stCxn id="51" idx="0"/>
              <a:endCxn id="47" idx="2"/>
            </p:cNvCxnSpPr>
            <p:nvPr/>
          </p:nvCxnSpPr>
          <p:spPr bwMode="auto">
            <a:xfrm flipV="1">
              <a:off x="6144" y="1927"/>
              <a:ext cx="24" cy="209"/>
            </a:xfrm>
            <a:prstGeom prst="straightConnector1">
              <a:avLst/>
            </a:prstGeom>
            <a:grpFill/>
            <a:ln w="28575">
              <a:solidFill>
                <a:schemeClr val="tx1"/>
              </a:solidFill>
              <a:round/>
              <a:headEnd/>
              <a:tailEnd/>
            </a:ln>
          </p:spPr>
        </p:cxnSp>
        <p:cxnSp>
          <p:nvCxnSpPr>
            <p:cNvPr id="8231" name="_s8231"/>
            <p:cNvCxnSpPr>
              <a:cxnSpLocks noChangeShapeType="1"/>
            </p:cNvCxnSpPr>
            <p:nvPr/>
          </p:nvCxnSpPr>
          <p:spPr bwMode="auto">
            <a:xfrm rot="16200000">
              <a:off x="5525" y="1506"/>
              <a:ext cx="145" cy="1151"/>
            </a:xfrm>
            <a:prstGeom prst="bentConnector3">
              <a:avLst>
                <a:gd name="adj1" fmla="val 49352"/>
              </a:avLst>
            </a:prstGeom>
            <a:grpFill/>
            <a:ln w="28575">
              <a:solidFill>
                <a:schemeClr val="tx1"/>
              </a:solidFill>
              <a:miter lim="800000"/>
              <a:headEnd/>
              <a:tailEnd/>
            </a:ln>
          </p:spPr>
        </p:cxnSp>
        <p:cxnSp>
          <p:nvCxnSpPr>
            <p:cNvPr id="8232" name="_s8232"/>
            <p:cNvCxnSpPr>
              <a:cxnSpLocks noChangeShapeType="1"/>
              <a:stCxn id="49" idx="0"/>
              <a:endCxn id="46" idx="2"/>
            </p:cNvCxnSpPr>
            <p:nvPr/>
          </p:nvCxnSpPr>
          <p:spPr bwMode="auto">
            <a:xfrm flipH="1" flipV="1">
              <a:off x="2715" y="1941"/>
              <a:ext cx="3" cy="195"/>
            </a:xfrm>
            <a:prstGeom prst="straightConnector1">
              <a:avLst/>
            </a:prstGeom>
            <a:grpFill/>
            <a:ln w="28575">
              <a:solidFill>
                <a:schemeClr val="tx1"/>
              </a:solidFill>
              <a:round/>
              <a:headEnd/>
              <a:tailEnd/>
            </a:ln>
          </p:spPr>
        </p:cxnSp>
        <p:cxnSp>
          <p:nvCxnSpPr>
            <p:cNvPr id="8233" name="_s8233"/>
            <p:cNvCxnSpPr>
              <a:cxnSpLocks noChangeShapeType="1"/>
              <a:stCxn id="48" idx="0"/>
              <a:endCxn id="46" idx="2"/>
            </p:cNvCxnSpPr>
            <p:nvPr/>
          </p:nvCxnSpPr>
          <p:spPr bwMode="auto">
            <a:xfrm rot="5400000" flipH="1" flipV="1">
              <a:off x="2043" y="1464"/>
              <a:ext cx="195" cy="1149"/>
            </a:xfrm>
            <a:prstGeom prst="bentConnector3">
              <a:avLst>
                <a:gd name="adj1" fmla="val 50000"/>
              </a:avLst>
            </a:prstGeom>
            <a:grpFill/>
            <a:ln w="28575">
              <a:solidFill>
                <a:schemeClr val="tx1"/>
              </a:solidFill>
              <a:miter lim="800000"/>
              <a:headEnd/>
              <a:tailEnd/>
            </a:ln>
          </p:spPr>
        </p:cxnSp>
        <p:cxnSp>
          <p:nvCxnSpPr>
            <p:cNvPr id="8234" name="_s8234"/>
            <p:cNvCxnSpPr>
              <a:cxnSpLocks noChangeShapeType="1"/>
            </p:cNvCxnSpPr>
            <p:nvPr/>
          </p:nvCxnSpPr>
          <p:spPr bwMode="auto">
            <a:xfrm rot="16200000" flipV="1">
              <a:off x="4990" y="1221"/>
              <a:ext cx="639" cy="1729"/>
            </a:xfrm>
            <a:prstGeom prst="bentConnector2">
              <a:avLst/>
            </a:prstGeom>
            <a:grpFill/>
            <a:ln w="28575">
              <a:solidFill>
                <a:schemeClr val="tx1"/>
              </a:solidFill>
              <a:miter lim="800000"/>
              <a:headEnd/>
              <a:tailEnd/>
            </a:ln>
          </p:spPr>
        </p:cxnSp>
        <p:cxnSp>
          <p:nvCxnSpPr>
            <p:cNvPr id="8235" name="_s8235"/>
            <p:cNvCxnSpPr>
              <a:cxnSpLocks noChangeShapeType="1"/>
              <a:endCxn id="45" idx="2"/>
            </p:cNvCxnSpPr>
            <p:nvPr/>
          </p:nvCxnSpPr>
          <p:spPr bwMode="auto">
            <a:xfrm flipV="1">
              <a:off x="2719" y="1117"/>
              <a:ext cx="1726" cy="656"/>
            </a:xfrm>
            <a:prstGeom prst="bentConnector2">
              <a:avLst/>
            </a:prstGeom>
            <a:grpFill/>
            <a:ln w="28575">
              <a:solidFill>
                <a:schemeClr val="tx1"/>
              </a:solidFill>
              <a:miter lim="800000"/>
              <a:headEnd/>
              <a:tailEnd/>
            </a:ln>
          </p:spPr>
        </p:cxnSp>
        <p:sp>
          <p:nvSpPr>
            <p:cNvPr id="45" name="_s8236"/>
            <p:cNvSpPr>
              <a:spLocks noChangeArrowheads="1"/>
            </p:cNvSpPr>
            <p:nvPr/>
          </p:nvSpPr>
          <p:spPr bwMode="auto">
            <a:xfrm>
              <a:off x="2717" y="609"/>
              <a:ext cx="3456" cy="50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2000" b="1" dirty="0">
                  <a:solidFill>
                    <a:schemeClr val="bg1"/>
                  </a:solidFill>
                  <a:effectLst>
                    <a:outerShdw blurRad="38100" dist="38100" dir="2700000" algn="tl">
                      <a:srgbClr val="000000">
                        <a:alpha val="43137"/>
                      </a:srgbClr>
                    </a:outerShdw>
                  </a:effectLst>
                  <a:ea typeface="Microsoft JhengHei" panose="020B0604030504040204" pitchFamily="34" charset="-120"/>
                  <a:cs typeface="Times New Roman" charset="0"/>
                </a:rPr>
                <a:t>TMU-RCOT</a:t>
              </a:r>
            </a:p>
          </p:txBody>
        </p:sp>
        <p:sp>
          <p:nvSpPr>
            <p:cNvPr id="46" name="_s8237"/>
            <p:cNvSpPr>
              <a:spLocks noChangeArrowheads="1"/>
            </p:cNvSpPr>
            <p:nvPr/>
          </p:nvSpPr>
          <p:spPr bwMode="auto">
            <a:xfrm>
              <a:off x="1832" y="1484"/>
              <a:ext cx="1513" cy="45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539" b="1" dirty="0">
                  <a:solidFill>
                    <a:schemeClr val="bg1"/>
                  </a:solidFill>
                  <a:effectLst>
                    <a:outerShdw blurRad="38100" dist="38100" dir="2700000" algn="tl">
                      <a:srgbClr val="000000"/>
                    </a:outerShdw>
                  </a:effectLst>
                  <a:ea typeface="微軟正黑體" panose="020B0604030504040204" pitchFamily="34" charset="-120"/>
                </a:rPr>
                <a:t>Transplantation</a:t>
              </a:r>
              <a:endParaRPr lang="zh-TW" altLang="en-US" sz="1539"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47" name="_s8238"/>
            <p:cNvSpPr>
              <a:spLocks noChangeArrowheads="1"/>
            </p:cNvSpPr>
            <p:nvPr/>
          </p:nvSpPr>
          <p:spPr bwMode="auto">
            <a:xfrm>
              <a:off x="5454" y="1441"/>
              <a:ext cx="1428" cy="4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539" b="1" dirty="0">
                  <a:solidFill>
                    <a:schemeClr val="bg1"/>
                  </a:solidFill>
                  <a:effectLst>
                    <a:outerShdw blurRad="38100" dist="38100" dir="2700000" algn="tl">
                      <a:srgbClr val="000000"/>
                    </a:outerShdw>
                  </a:effectLst>
                  <a:ea typeface="微軟正黑體" panose="020B0604030504040204" pitchFamily="34" charset="-120"/>
                </a:rPr>
                <a:t>Donation</a:t>
              </a:r>
              <a:endParaRPr lang="zh-TW" altLang="en-US" sz="1539"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48" name="_s8239"/>
            <p:cNvSpPr>
              <a:spLocks noChangeArrowheads="1"/>
            </p:cNvSpPr>
            <p:nvPr/>
          </p:nvSpPr>
          <p:spPr bwMode="auto">
            <a:xfrm>
              <a:off x="1134"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Surgery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49" name="_s8240"/>
            <p:cNvSpPr>
              <a:spLocks noChangeArrowheads="1"/>
            </p:cNvSpPr>
            <p:nvPr/>
          </p:nvSpPr>
          <p:spPr bwMode="auto">
            <a:xfrm>
              <a:off x="2286"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Medicine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0" name="_s8241"/>
            <p:cNvSpPr>
              <a:spLocks noChangeArrowheads="1"/>
            </p:cNvSpPr>
            <p:nvPr/>
          </p:nvSpPr>
          <p:spPr bwMode="auto">
            <a:xfrm>
              <a:off x="4590"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Recovery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1" name="_s8242"/>
            <p:cNvSpPr>
              <a:spLocks noChangeArrowheads="1"/>
            </p:cNvSpPr>
            <p:nvPr/>
          </p:nvSpPr>
          <p:spPr bwMode="auto">
            <a:xfrm>
              <a:off x="5540" y="2136"/>
              <a:ext cx="1209"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Family counseling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2" name="_s8243"/>
            <p:cNvSpPr>
              <a:spLocks noChangeArrowheads="1"/>
            </p:cNvSpPr>
            <p:nvPr/>
          </p:nvSpPr>
          <p:spPr bwMode="auto">
            <a:xfrm>
              <a:off x="5166"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Coordinator </a:t>
              </a:r>
              <a:endParaRPr lang="zh-TW" altLang="en-US" sz="1197" b="1" dirty="0">
                <a:solidFill>
                  <a:schemeClr val="bg1"/>
                </a:solidFill>
                <a:ea typeface="微軟正黑體" panose="020B0604030504040204" pitchFamily="34" charset="-120"/>
              </a:endParaRPr>
            </a:p>
          </p:txBody>
        </p:sp>
        <p:sp>
          <p:nvSpPr>
            <p:cNvPr id="53" name="_s8244"/>
            <p:cNvSpPr>
              <a:spLocks noChangeArrowheads="1"/>
            </p:cNvSpPr>
            <p:nvPr/>
          </p:nvSpPr>
          <p:spPr bwMode="auto">
            <a:xfrm>
              <a:off x="6317"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Community </a:t>
              </a:r>
              <a:endParaRPr lang="zh-TW" altLang="en-US" sz="1197" b="1" dirty="0">
                <a:solidFill>
                  <a:schemeClr val="bg1"/>
                </a:solidFill>
                <a:ea typeface="微軟正黑體" panose="020B0604030504040204" pitchFamily="34" charset="-120"/>
              </a:endParaRPr>
            </a:p>
          </p:txBody>
        </p:sp>
        <p:sp>
          <p:nvSpPr>
            <p:cNvPr id="54" name="_s8245"/>
            <p:cNvSpPr>
              <a:spLocks noChangeArrowheads="1"/>
            </p:cNvSpPr>
            <p:nvPr/>
          </p:nvSpPr>
          <p:spPr bwMode="auto">
            <a:xfrm>
              <a:off x="6317" y="3000"/>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Hospital </a:t>
              </a:r>
              <a:endParaRPr lang="zh-TW" altLang="en-US" sz="1197" b="1" dirty="0">
                <a:solidFill>
                  <a:schemeClr val="bg1"/>
                </a:solidFill>
                <a:ea typeface="微軟正黑體" panose="020B0604030504040204" pitchFamily="34" charset="-120"/>
              </a:endParaRPr>
            </a:p>
          </p:txBody>
        </p:sp>
        <p:sp>
          <p:nvSpPr>
            <p:cNvPr id="55" name="_s8246"/>
            <p:cNvSpPr>
              <a:spLocks noChangeArrowheads="1"/>
            </p:cNvSpPr>
            <p:nvPr/>
          </p:nvSpPr>
          <p:spPr bwMode="auto">
            <a:xfrm>
              <a:off x="5166" y="3432"/>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Volunteer </a:t>
              </a:r>
              <a:endParaRPr lang="zh-TW" altLang="en-US" sz="1197" b="1" dirty="0">
                <a:solidFill>
                  <a:schemeClr val="bg1"/>
                </a:solidFill>
                <a:ea typeface="微軟正黑體" panose="020B0604030504040204" pitchFamily="34" charset="-120"/>
              </a:endParaRPr>
            </a:p>
          </p:txBody>
        </p:sp>
        <p:sp>
          <p:nvSpPr>
            <p:cNvPr id="56" name="_s8247"/>
            <p:cNvSpPr>
              <a:spLocks noChangeArrowheads="1"/>
            </p:cNvSpPr>
            <p:nvPr/>
          </p:nvSpPr>
          <p:spPr bwMode="auto">
            <a:xfrm>
              <a:off x="5166" y="3000"/>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Social worker</a:t>
              </a:r>
              <a:r>
                <a:rPr lang="zh-TW" altLang="en-US" sz="1197" b="1" dirty="0">
                  <a:solidFill>
                    <a:schemeClr val="bg1"/>
                  </a:solidFill>
                  <a:ea typeface="微軟正黑體" panose="020B0604030504040204" pitchFamily="34" charset="-120"/>
                </a:rPr>
                <a:t> </a:t>
              </a:r>
            </a:p>
          </p:txBody>
        </p:sp>
        <p:sp>
          <p:nvSpPr>
            <p:cNvPr id="57" name="_s8248"/>
            <p:cNvSpPr>
              <a:spLocks noChangeArrowheads="1"/>
            </p:cNvSpPr>
            <p:nvPr/>
          </p:nvSpPr>
          <p:spPr bwMode="auto">
            <a:xfrm>
              <a:off x="1710" y="2568"/>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941" b="1" dirty="0">
                  <a:solidFill>
                    <a:schemeClr val="bg1"/>
                  </a:solidFill>
                  <a:ea typeface="微軟正黑體" panose="020B0604030504040204" pitchFamily="34" charset="-120"/>
                </a:rPr>
                <a:t>TX Surgery </a:t>
              </a:r>
              <a:endParaRPr lang="zh-TW" altLang="en-US" sz="941" b="1" dirty="0">
                <a:solidFill>
                  <a:schemeClr val="bg1"/>
                </a:solidFill>
                <a:ea typeface="微軟正黑體" panose="020B0604030504040204" pitchFamily="34" charset="-120"/>
              </a:endParaRPr>
            </a:p>
          </p:txBody>
        </p:sp>
        <p:sp>
          <p:nvSpPr>
            <p:cNvPr id="58" name="_s8249"/>
            <p:cNvSpPr>
              <a:spLocks noChangeArrowheads="1"/>
            </p:cNvSpPr>
            <p:nvPr/>
          </p:nvSpPr>
          <p:spPr bwMode="auto">
            <a:xfrm>
              <a:off x="1710" y="3400"/>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CVS</a:t>
              </a:r>
              <a:endParaRPr lang="zh-TW" altLang="en-US" sz="1197" b="1" dirty="0">
                <a:solidFill>
                  <a:schemeClr val="bg1"/>
                </a:solidFill>
                <a:ea typeface="微軟正黑體" panose="020B0604030504040204" pitchFamily="34" charset="-120"/>
              </a:endParaRPr>
            </a:p>
          </p:txBody>
        </p:sp>
        <p:sp>
          <p:nvSpPr>
            <p:cNvPr id="59" name="_s8250"/>
            <p:cNvSpPr>
              <a:spLocks noChangeArrowheads="1"/>
            </p:cNvSpPr>
            <p:nvPr/>
          </p:nvSpPr>
          <p:spPr bwMode="auto">
            <a:xfrm>
              <a:off x="1710" y="2982"/>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Urology</a:t>
              </a:r>
              <a:endParaRPr lang="zh-TW" altLang="en-US" sz="1197" b="1" dirty="0">
                <a:solidFill>
                  <a:schemeClr val="bg1"/>
                </a:solidFill>
                <a:ea typeface="微軟正黑體" panose="020B0604030504040204" pitchFamily="34" charset="-120"/>
              </a:endParaRPr>
            </a:p>
          </p:txBody>
        </p:sp>
        <p:sp>
          <p:nvSpPr>
            <p:cNvPr id="60" name="_s8251"/>
            <p:cNvSpPr>
              <a:spLocks noChangeArrowheads="1"/>
            </p:cNvSpPr>
            <p:nvPr/>
          </p:nvSpPr>
          <p:spPr bwMode="auto">
            <a:xfrm>
              <a:off x="1710" y="418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PS</a:t>
              </a:r>
              <a:endParaRPr lang="zh-TW" altLang="en-US" sz="1197" b="1" dirty="0">
                <a:solidFill>
                  <a:schemeClr val="bg1"/>
                </a:solidFill>
                <a:ea typeface="微軟正黑體" panose="020B0604030504040204" pitchFamily="34" charset="-120"/>
              </a:endParaRPr>
            </a:p>
          </p:txBody>
        </p:sp>
        <p:sp>
          <p:nvSpPr>
            <p:cNvPr id="61" name="_s8252"/>
            <p:cNvSpPr>
              <a:spLocks noChangeArrowheads="1"/>
            </p:cNvSpPr>
            <p:nvPr/>
          </p:nvSpPr>
          <p:spPr bwMode="auto">
            <a:xfrm>
              <a:off x="1710" y="4585"/>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Ortho</a:t>
              </a:r>
              <a:endParaRPr lang="zh-TW" altLang="en-US" sz="1197" b="1" dirty="0">
                <a:solidFill>
                  <a:schemeClr val="bg1"/>
                </a:solidFill>
                <a:ea typeface="微軟正黑體" panose="020B0604030504040204" pitchFamily="34" charset="-120"/>
              </a:endParaRPr>
            </a:p>
          </p:txBody>
        </p:sp>
        <p:sp>
          <p:nvSpPr>
            <p:cNvPr id="62" name="_s8253"/>
            <p:cNvSpPr>
              <a:spLocks noChangeArrowheads="1"/>
            </p:cNvSpPr>
            <p:nvPr/>
          </p:nvSpPr>
          <p:spPr bwMode="auto">
            <a:xfrm>
              <a:off x="1710" y="4983"/>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err="1">
                  <a:solidFill>
                    <a:schemeClr val="bg1"/>
                  </a:solidFill>
                  <a:ea typeface="微軟正黑體" panose="020B0604030504040204" pitchFamily="34" charset="-120"/>
                </a:rPr>
                <a:t>Ophthal</a:t>
              </a:r>
              <a:r>
                <a:rPr lang="en-US" altLang="zh-TW" sz="1197" b="1" dirty="0">
                  <a:solidFill>
                    <a:schemeClr val="bg1"/>
                  </a:solidFill>
                  <a:ea typeface="微軟正黑體" panose="020B0604030504040204" pitchFamily="34" charset="-120"/>
                </a:rPr>
                <a:t>.</a:t>
              </a:r>
              <a:endParaRPr lang="zh-TW" altLang="en-US" sz="1197" b="1" dirty="0">
                <a:solidFill>
                  <a:schemeClr val="bg1"/>
                </a:solidFill>
                <a:ea typeface="微軟正黑體" panose="020B0604030504040204" pitchFamily="34" charset="-120"/>
              </a:endParaRPr>
            </a:p>
          </p:txBody>
        </p:sp>
        <p:sp>
          <p:nvSpPr>
            <p:cNvPr id="63" name="_s8254"/>
            <p:cNvSpPr>
              <a:spLocks noChangeArrowheads="1"/>
            </p:cNvSpPr>
            <p:nvPr/>
          </p:nvSpPr>
          <p:spPr bwMode="auto">
            <a:xfrm>
              <a:off x="1710" y="622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OR</a:t>
              </a:r>
              <a:endParaRPr lang="zh-TW" altLang="en-US" sz="1197" b="1" dirty="0">
                <a:solidFill>
                  <a:schemeClr val="bg1"/>
                </a:solidFill>
                <a:ea typeface="微軟正黑體" panose="020B0604030504040204" pitchFamily="34" charset="-120"/>
              </a:endParaRPr>
            </a:p>
          </p:txBody>
        </p:sp>
        <p:sp>
          <p:nvSpPr>
            <p:cNvPr id="64" name="_s8255"/>
            <p:cNvSpPr>
              <a:spLocks noChangeArrowheads="1"/>
            </p:cNvSpPr>
            <p:nvPr/>
          </p:nvSpPr>
          <p:spPr bwMode="auto">
            <a:xfrm>
              <a:off x="1710" y="5414"/>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Anesthesia </a:t>
              </a:r>
              <a:endParaRPr lang="zh-TW" altLang="en-US" sz="1197" b="1" dirty="0">
                <a:solidFill>
                  <a:schemeClr val="bg1"/>
                </a:solidFill>
                <a:ea typeface="微軟正黑體" panose="020B0604030504040204" pitchFamily="34" charset="-120"/>
              </a:endParaRPr>
            </a:p>
          </p:txBody>
        </p:sp>
        <p:sp>
          <p:nvSpPr>
            <p:cNvPr id="65" name="_s8256"/>
            <p:cNvSpPr>
              <a:spLocks noChangeArrowheads="1"/>
            </p:cNvSpPr>
            <p:nvPr/>
          </p:nvSpPr>
          <p:spPr bwMode="auto">
            <a:xfrm>
              <a:off x="3438"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err="1">
                  <a:solidFill>
                    <a:schemeClr val="bg1"/>
                  </a:solidFill>
                  <a:effectLst>
                    <a:outerShdw blurRad="38100" dist="38100" dir="2700000" algn="tl">
                      <a:srgbClr val="000000"/>
                    </a:outerShdw>
                  </a:effectLst>
                  <a:ea typeface="微軟正黑體" panose="020B0604030504040204" pitchFamily="34" charset="-120"/>
                </a:rPr>
                <a:t>Administ</a:t>
              </a:r>
              <a:r>
                <a:rPr lang="en-US" altLang="zh-TW" sz="1368" b="1" dirty="0">
                  <a:solidFill>
                    <a:schemeClr val="bg1"/>
                  </a:solidFill>
                  <a:effectLst>
                    <a:outerShdw blurRad="38100" dist="38100" dir="2700000" algn="tl">
                      <a:srgbClr val="000000"/>
                    </a:outerShdw>
                  </a:effectLst>
                  <a:ea typeface="微軟正黑體" panose="020B0604030504040204" pitchFamily="34" charset="-120"/>
                </a:rPr>
                <a:t>.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66" name="_s8257"/>
            <p:cNvSpPr>
              <a:spLocks noChangeArrowheads="1"/>
            </p:cNvSpPr>
            <p:nvPr/>
          </p:nvSpPr>
          <p:spPr bwMode="auto">
            <a:xfrm>
              <a:off x="2862"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a:t>
              </a:r>
              <a:endParaRPr lang="zh-TW" altLang="en-US" sz="1197" b="1" dirty="0">
                <a:solidFill>
                  <a:schemeClr val="bg1"/>
                </a:solidFill>
                <a:ea typeface="微軟正黑體" panose="020B0604030504040204" pitchFamily="34" charset="-120"/>
              </a:endParaRPr>
            </a:p>
          </p:txBody>
        </p:sp>
        <p:sp>
          <p:nvSpPr>
            <p:cNvPr id="67" name="_s8258"/>
            <p:cNvSpPr>
              <a:spLocks noChangeArrowheads="1"/>
            </p:cNvSpPr>
            <p:nvPr/>
          </p:nvSpPr>
          <p:spPr bwMode="auto">
            <a:xfrm>
              <a:off x="4014"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General affair </a:t>
              </a:r>
              <a:endParaRPr lang="zh-TW" altLang="en-US" sz="1197" b="1" dirty="0">
                <a:solidFill>
                  <a:schemeClr val="bg1"/>
                </a:solidFill>
                <a:ea typeface="微軟正黑體" panose="020B0604030504040204" pitchFamily="34" charset="-120"/>
              </a:endParaRPr>
            </a:p>
          </p:txBody>
        </p:sp>
        <p:sp>
          <p:nvSpPr>
            <p:cNvPr id="68" name="_s8259"/>
            <p:cNvSpPr>
              <a:spLocks noChangeArrowheads="1"/>
            </p:cNvSpPr>
            <p:nvPr/>
          </p:nvSpPr>
          <p:spPr bwMode="auto">
            <a:xfrm>
              <a:off x="2862" y="3432"/>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GI</a:t>
              </a:r>
              <a:endParaRPr lang="zh-TW" altLang="en-US" sz="1197" b="1" dirty="0">
                <a:solidFill>
                  <a:schemeClr val="bg1"/>
                </a:solidFill>
                <a:ea typeface="微軟正黑體" panose="020B0604030504040204" pitchFamily="34" charset="-120"/>
              </a:endParaRPr>
            </a:p>
          </p:txBody>
        </p:sp>
        <p:sp>
          <p:nvSpPr>
            <p:cNvPr id="69" name="_s8260"/>
            <p:cNvSpPr>
              <a:spLocks noChangeArrowheads="1"/>
            </p:cNvSpPr>
            <p:nvPr/>
          </p:nvSpPr>
          <p:spPr bwMode="auto">
            <a:xfrm>
              <a:off x="2862" y="3864"/>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Nephrology </a:t>
              </a:r>
              <a:endParaRPr lang="zh-TW" altLang="en-US" sz="1197" b="1" dirty="0">
                <a:solidFill>
                  <a:schemeClr val="bg1"/>
                </a:solidFill>
                <a:ea typeface="微軟正黑體" panose="020B0604030504040204" pitchFamily="34" charset="-120"/>
              </a:endParaRPr>
            </a:p>
          </p:txBody>
        </p:sp>
        <p:sp>
          <p:nvSpPr>
            <p:cNvPr id="70" name="_s8261"/>
            <p:cNvSpPr>
              <a:spLocks noChangeArrowheads="1"/>
            </p:cNvSpPr>
            <p:nvPr/>
          </p:nvSpPr>
          <p:spPr bwMode="auto">
            <a:xfrm>
              <a:off x="2862" y="429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ID</a:t>
              </a:r>
              <a:endParaRPr lang="zh-TW" altLang="en-US" sz="1197" b="1" dirty="0">
                <a:solidFill>
                  <a:schemeClr val="bg1"/>
                </a:solidFill>
                <a:ea typeface="微軟正黑體" panose="020B0604030504040204" pitchFamily="34" charset="-120"/>
              </a:endParaRPr>
            </a:p>
          </p:txBody>
        </p:sp>
        <p:sp>
          <p:nvSpPr>
            <p:cNvPr id="71" name="_s8262"/>
            <p:cNvSpPr>
              <a:spLocks noChangeArrowheads="1"/>
            </p:cNvSpPr>
            <p:nvPr/>
          </p:nvSpPr>
          <p:spPr bwMode="auto">
            <a:xfrm>
              <a:off x="2862" y="3000"/>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Chest </a:t>
              </a:r>
              <a:endParaRPr lang="zh-TW" altLang="en-US" sz="1197" b="1" dirty="0">
                <a:solidFill>
                  <a:schemeClr val="bg1"/>
                </a:solidFill>
                <a:ea typeface="微軟正黑體" panose="020B0604030504040204" pitchFamily="34" charset="-120"/>
              </a:endParaRPr>
            </a:p>
          </p:txBody>
        </p:sp>
        <p:sp>
          <p:nvSpPr>
            <p:cNvPr id="72" name="_s8263"/>
            <p:cNvSpPr>
              <a:spLocks noChangeArrowheads="1"/>
            </p:cNvSpPr>
            <p:nvPr/>
          </p:nvSpPr>
          <p:spPr bwMode="auto">
            <a:xfrm>
              <a:off x="2862" y="5159"/>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Pathology </a:t>
              </a:r>
              <a:endParaRPr lang="zh-TW" altLang="en-US" sz="1197" b="1" dirty="0">
                <a:solidFill>
                  <a:schemeClr val="bg1"/>
                </a:solidFill>
                <a:ea typeface="微軟正黑體" panose="020B0604030504040204" pitchFamily="34" charset="-120"/>
              </a:endParaRPr>
            </a:p>
          </p:txBody>
        </p:sp>
        <p:sp>
          <p:nvSpPr>
            <p:cNvPr id="73" name="_s8264"/>
            <p:cNvSpPr>
              <a:spLocks noChangeArrowheads="1"/>
            </p:cNvSpPr>
            <p:nvPr/>
          </p:nvSpPr>
          <p:spPr bwMode="auto">
            <a:xfrm>
              <a:off x="2862" y="6023"/>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Central Lab. </a:t>
              </a:r>
              <a:endParaRPr lang="zh-TW" altLang="en-US" sz="1197" b="1" dirty="0">
                <a:solidFill>
                  <a:schemeClr val="bg1"/>
                </a:solidFill>
                <a:ea typeface="微軟正黑體" panose="020B0604030504040204" pitchFamily="34" charset="-120"/>
              </a:endParaRPr>
            </a:p>
          </p:txBody>
        </p:sp>
        <p:sp>
          <p:nvSpPr>
            <p:cNvPr id="74" name="_s8265"/>
            <p:cNvSpPr>
              <a:spLocks noChangeArrowheads="1"/>
            </p:cNvSpPr>
            <p:nvPr/>
          </p:nvSpPr>
          <p:spPr bwMode="auto">
            <a:xfrm>
              <a:off x="2862" y="688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Serology Lab.</a:t>
              </a:r>
              <a:endParaRPr lang="zh-TW" altLang="en-US" sz="1197" b="1" dirty="0">
                <a:solidFill>
                  <a:schemeClr val="bg1"/>
                </a:solidFill>
                <a:ea typeface="微軟正黑體" panose="020B0604030504040204" pitchFamily="34" charset="-120"/>
              </a:endParaRPr>
            </a:p>
          </p:txBody>
        </p:sp>
        <p:sp>
          <p:nvSpPr>
            <p:cNvPr id="75" name="_s8266"/>
            <p:cNvSpPr>
              <a:spLocks noChangeArrowheads="1"/>
            </p:cNvSpPr>
            <p:nvPr/>
          </p:nvSpPr>
          <p:spPr bwMode="auto">
            <a:xfrm>
              <a:off x="2862" y="6455"/>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Virus Lab.</a:t>
              </a:r>
              <a:endParaRPr lang="zh-TW" altLang="en-US" sz="1197" b="1" dirty="0">
                <a:solidFill>
                  <a:schemeClr val="bg1"/>
                </a:solidFill>
                <a:ea typeface="微軟正黑體" panose="020B0604030504040204" pitchFamily="34" charset="-120"/>
              </a:endParaRPr>
            </a:p>
          </p:txBody>
        </p:sp>
        <p:sp>
          <p:nvSpPr>
            <p:cNvPr id="76" name="_s8267"/>
            <p:cNvSpPr>
              <a:spLocks noChangeArrowheads="1"/>
            </p:cNvSpPr>
            <p:nvPr/>
          </p:nvSpPr>
          <p:spPr bwMode="auto">
            <a:xfrm>
              <a:off x="1710" y="5812"/>
              <a:ext cx="864" cy="2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SICU</a:t>
              </a:r>
              <a:endParaRPr lang="zh-TW" altLang="en-US" sz="1197" b="1" dirty="0">
                <a:solidFill>
                  <a:schemeClr val="bg1"/>
                </a:solidFill>
                <a:ea typeface="微軟正黑體" panose="020B0604030504040204" pitchFamily="34" charset="-120"/>
              </a:endParaRPr>
            </a:p>
          </p:txBody>
        </p:sp>
        <p:sp>
          <p:nvSpPr>
            <p:cNvPr id="77" name="_s8268"/>
            <p:cNvSpPr>
              <a:spLocks noChangeArrowheads="1"/>
            </p:cNvSpPr>
            <p:nvPr/>
          </p:nvSpPr>
          <p:spPr bwMode="auto">
            <a:xfrm>
              <a:off x="2862" y="4728"/>
              <a:ext cx="864" cy="2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MICU</a:t>
              </a:r>
              <a:endParaRPr lang="zh-TW" altLang="en-US" sz="1197" b="1" dirty="0">
                <a:solidFill>
                  <a:schemeClr val="bg1"/>
                </a:solidFill>
                <a:ea typeface="微軟正黑體" panose="020B0604030504040204" pitchFamily="34" charset="-120"/>
              </a:endParaRPr>
            </a:p>
          </p:txBody>
        </p:sp>
        <p:sp>
          <p:nvSpPr>
            <p:cNvPr id="78" name="_s8269"/>
            <p:cNvSpPr>
              <a:spLocks noChangeArrowheads="1"/>
            </p:cNvSpPr>
            <p:nvPr/>
          </p:nvSpPr>
          <p:spPr bwMode="auto">
            <a:xfrm>
              <a:off x="2862" y="5591"/>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Radiology </a:t>
              </a:r>
              <a:endParaRPr lang="zh-TW" altLang="en-US" sz="1197" b="1" dirty="0">
                <a:solidFill>
                  <a:schemeClr val="bg1"/>
                </a:solidFill>
                <a:ea typeface="微軟正黑體" panose="020B0604030504040204" pitchFamily="34" charset="-120"/>
              </a:endParaRPr>
            </a:p>
          </p:txBody>
        </p:sp>
        <p:sp>
          <p:nvSpPr>
            <p:cNvPr id="79" name="_s8270"/>
            <p:cNvSpPr>
              <a:spLocks noChangeArrowheads="1"/>
            </p:cNvSpPr>
            <p:nvPr/>
          </p:nvSpPr>
          <p:spPr bwMode="auto">
            <a:xfrm>
              <a:off x="4014" y="3000"/>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Social worker</a:t>
              </a:r>
              <a:endParaRPr lang="zh-TW" altLang="en-US" sz="1197" b="1" dirty="0">
                <a:solidFill>
                  <a:schemeClr val="bg1"/>
                </a:solidFill>
                <a:ea typeface="微軟正黑體" panose="020B0604030504040204" pitchFamily="34" charset="-120"/>
              </a:endParaRPr>
            </a:p>
          </p:txBody>
        </p:sp>
        <p:sp>
          <p:nvSpPr>
            <p:cNvPr id="80" name="_s8271"/>
            <p:cNvSpPr>
              <a:spLocks noChangeArrowheads="1"/>
            </p:cNvSpPr>
            <p:nvPr/>
          </p:nvSpPr>
          <p:spPr bwMode="auto">
            <a:xfrm>
              <a:off x="6795" y="2124"/>
              <a:ext cx="1136" cy="309"/>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Support team</a:t>
              </a:r>
              <a:endParaRPr lang="zh-TW" altLang="en-US" sz="1197"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81" name="_s8272"/>
            <p:cNvSpPr>
              <a:spLocks noChangeArrowheads="1"/>
            </p:cNvSpPr>
            <p:nvPr/>
          </p:nvSpPr>
          <p:spPr bwMode="auto">
            <a:xfrm>
              <a:off x="7468" y="2568"/>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Neuro </a:t>
              </a:r>
              <a:endParaRPr lang="zh-TW" altLang="en-US" sz="1197" b="1" dirty="0">
                <a:solidFill>
                  <a:schemeClr val="bg1"/>
                </a:solidFill>
                <a:ea typeface="微軟正黑體" panose="020B0604030504040204" pitchFamily="34" charset="-120"/>
              </a:endParaRPr>
            </a:p>
          </p:txBody>
        </p:sp>
        <p:sp>
          <p:nvSpPr>
            <p:cNvPr id="82" name="_s8273"/>
            <p:cNvSpPr>
              <a:spLocks noChangeArrowheads="1"/>
            </p:cNvSpPr>
            <p:nvPr/>
          </p:nvSpPr>
          <p:spPr bwMode="auto">
            <a:xfrm>
              <a:off x="7468" y="3000"/>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NS</a:t>
              </a:r>
              <a:endParaRPr lang="zh-TW" altLang="en-US" sz="1197" b="1" dirty="0">
                <a:solidFill>
                  <a:schemeClr val="bg1"/>
                </a:solidFill>
                <a:ea typeface="微軟正黑體" panose="020B0604030504040204" pitchFamily="34" charset="-120"/>
              </a:endParaRPr>
            </a:p>
          </p:txBody>
        </p:sp>
        <p:sp>
          <p:nvSpPr>
            <p:cNvPr id="83" name="_s8274"/>
            <p:cNvSpPr>
              <a:spLocks noChangeArrowheads="1"/>
            </p:cNvSpPr>
            <p:nvPr/>
          </p:nvSpPr>
          <p:spPr bwMode="auto">
            <a:xfrm>
              <a:off x="7468" y="3432"/>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941" b="1" dirty="0">
                  <a:solidFill>
                    <a:schemeClr val="bg1"/>
                  </a:solidFill>
                  <a:ea typeface="微軟正黑體" panose="020B0604030504040204" pitchFamily="34" charset="-120"/>
                </a:rPr>
                <a:t>TX  Surgery</a:t>
              </a:r>
              <a:endParaRPr lang="zh-TW" altLang="en-US" sz="941" b="1" dirty="0">
                <a:solidFill>
                  <a:schemeClr val="bg1"/>
                </a:solidFill>
                <a:ea typeface="微軟正黑體" panose="020B0604030504040204" pitchFamily="34" charset="-120"/>
              </a:endParaRPr>
            </a:p>
          </p:txBody>
        </p:sp>
        <p:sp>
          <p:nvSpPr>
            <p:cNvPr id="84" name="_s8275"/>
            <p:cNvSpPr>
              <a:spLocks noChangeArrowheads="1"/>
            </p:cNvSpPr>
            <p:nvPr/>
          </p:nvSpPr>
          <p:spPr bwMode="auto">
            <a:xfrm>
              <a:off x="7468" y="4255"/>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Resp. Therapy</a:t>
              </a:r>
              <a:endParaRPr lang="zh-TW" altLang="en-US" sz="1197" b="1" dirty="0">
                <a:solidFill>
                  <a:schemeClr val="bg1"/>
                </a:solidFill>
                <a:ea typeface="微軟正黑體" panose="020B0604030504040204" pitchFamily="34" charset="-120"/>
              </a:endParaRPr>
            </a:p>
          </p:txBody>
        </p:sp>
        <p:sp>
          <p:nvSpPr>
            <p:cNvPr id="85" name="_s8276"/>
            <p:cNvSpPr>
              <a:spLocks noChangeArrowheads="1"/>
            </p:cNvSpPr>
            <p:nvPr/>
          </p:nvSpPr>
          <p:spPr bwMode="auto">
            <a:xfrm>
              <a:off x="7468" y="3854"/>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a:t>
              </a:r>
              <a:endParaRPr lang="zh-TW" altLang="en-US" sz="1197" b="1" dirty="0">
                <a:solidFill>
                  <a:schemeClr val="bg1"/>
                </a:solidFill>
                <a:ea typeface="微軟正黑體" panose="020B0604030504040204" pitchFamily="34" charset="-120"/>
              </a:endParaRPr>
            </a:p>
          </p:txBody>
        </p:sp>
      </p:grpSp>
      <p:sp>
        <p:nvSpPr>
          <p:cNvPr id="88" name="_s8249"/>
          <p:cNvSpPr>
            <a:spLocks noChangeArrowheads="1"/>
          </p:cNvSpPr>
          <p:nvPr/>
        </p:nvSpPr>
        <p:spPr bwMode="auto">
          <a:xfrm>
            <a:off x="843787" y="3857724"/>
            <a:ext cx="974299" cy="219348"/>
          </a:xfrm>
          <a:prstGeom prst="roundRect">
            <a:avLst>
              <a:gd name="adj" fmla="val 16667"/>
            </a:avLst>
          </a:prstGeom>
          <a:solidFill>
            <a:srgbClr val="960201"/>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CS</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cxnSp>
        <p:nvCxnSpPr>
          <p:cNvPr id="97" name="_s8223"/>
          <p:cNvCxnSpPr>
            <a:cxnSpLocks noChangeShapeType="1"/>
          </p:cNvCxnSpPr>
          <p:nvPr/>
        </p:nvCxnSpPr>
        <p:spPr bwMode="auto">
          <a:xfrm rot="5400000" flipH="1" flipV="1">
            <a:off x="640638" y="2533431"/>
            <a:ext cx="57493" cy="5452"/>
          </a:xfrm>
          <a:prstGeom prst="bentConnector3">
            <a:avLst>
              <a:gd name="adj1" fmla="val 50000"/>
            </a:avLst>
          </a:prstGeom>
          <a:solidFill>
            <a:schemeClr val="accent5">
              <a:lumMod val="40000"/>
              <a:lumOff val="60000"/>
            </a:schemeClr>
          </a:solidFill>
          <a:ln w="28575">
            <a:solidFill>
              <a:schemeClr val="tx1"/>
            </a:solidFill>
            <a:miter lim="800000"/>
            <a:headEnd/>
            <a:tailEnd/>
          </a:ln>
        </p:spPr>
      </p:cxnSp>
      <p:cxnSp>
        <p:nvCxnSpPr>
          <p:cNvPr id="98" name="_s8198"/>
          <p:cNvCxnSpPr>
            <a:cxnSpLocks noChangeShapeType="1"/>
          </p:cNvCxnSpPr>
          <p:nvPr/>
        </p:nvCxnSpPr>
        <p:spPr bwMode="auto">
          <a:xfrm rot="10800000">
            <a:off x="7204806" y="4313770"/>
            <a:ext cx="177124" cy="316892"/>
          </a:xfrm>
          <a:prstGeom prst="bentConnector2">
            <a:avLst/>
          </a:prstGeom>
          <a:solidFill>
            <a:schemeClr val="accent5">
              <a:lumMod val="40000"/>
              <a:lumOff val="60000"/>
            </a:schemeClr>
          </a:solidFill>
          <a:ln w="28575">
            <a:solidFill>
              <a:schemeClr val="tx1"/>
            </a:solidFill>
            <a:miter lim="800000"/>
            <a:headEnd/>
            <a:tailEnd/>
          </a:ln>
        </p:spPr>
      </p:cxnSp>
      <p:sp>
        <p:nvSpPr>
          <p:cNvPr id="99" name="_s8267"/>
          <p:cNvSpPr>
            <a:spLocks noChangeArrowheads="1"/>
          </p:cNvSpPr>
          <p:nvPr/>
        </p:nvSpPr>
        <p:spPr bwMode="auto">
          <a:xfrm>
            <a:off x="7336853" y="4507319"/>
            <a:ext cx="974299" cy="217825"/>
          </a:xfrm>
          <a:prstGeom prst="roundRect">
            <a:avLst>
              <a:gd name="adj" fmla="val 16667"/>
            </a:avLst>
          </a:prstGeom>
          <a:solidFill>
            <a:srgbClr val="960201"/>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SICU</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sp>
        <p:nvSpPr>
          <p:cNvPr id="100" name="_s8267"/>
          <p:cNvSpPr>
            <a:spLocks noChangeArrowheads="1"/>
          </p:cNvSpPr>
          <p:nvPr/>
        </p:nvSpPr>
        <p:spPr bwMode="auto">
          <a:xfrm>
            <a:off x="7338757" y="4795351"/>
            <a:ext cx="974299" cy="217825"/>
          </a:xfrm>
          <a:prstGeom prst="roundRect">
            <a:avLst>
              <a:gd name="adj" fmla="val 16667"/>
            </a:avLst>
          </a:prstGeom>
          <a:solidFill>
            <a:srgbClr val="960201"/>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MICU</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cxnSp>
        <p:nvCxnSpPr>
          <p:cNvPr id="101" name="_s8198"/>
          <p:cNvCxnSpPr>
            <a:cxnSpLocks noChangeShapeType="1"/>
          </p:cNvCxnSpPr>
          <p:nvPr/>
        </p:nvCxnSpPr>
        <p:spPr bwMode="auto">
          <a:xfrm rot="10800000">
            <a:off x="7206367" y="4627403"/>
            <a:ext cx="179028" cy="288029"/>
          </a:xfrm>
          <a:prstGeom prst="bentConnector2">
            <a:avLst/>
          </a:prstGeom>
          <a:solidFill>
            <a:schemeClr val="accent5">
              <a:lumMod val="40000"/>
              <a:lumOff val="60000"/>
            </a:schemeClr>
          </a:solidFill>
          <a:ln w="28575">
            <a:solidFill>
              <a:schemeClr val="tx1"/>
            </a:solidFill>
            <a:miter lim="800000"/>
            <a:headEnd/>
            <a:tailEnd/>
          </a:ln>
        </p:spPr>
      </p:cxnSp>
      <p:cxnSp>
        <p:nvCxnSpPr>
          <p:cNvPr id="102" name="_s8198"/>
          <p:cNvCxnSpPr>
            <a:cxnSpLocks noChangeShapeType="1"/>
          </p:cNvCxnSpPr>
          <p:nvPr/>
        </p:nvCxnSpPr>
        <p:spPr bwMode="auto">
          <a:xfrm rot="10800000">
            <a:off x="7227543" y="4947428"/>
            <a:ext cx="177073" cy="234637"/>
          </a:xfrm>
          <a:prstGeom prst="bentConnector2">
            <a:avLst/>
          </a:prstGeom>
          <a:solidFill>
            <a:schemeClr val="accent5">
              <a:lumMod val="40000"/>
              <a:lumOff val="60000"/>
            </a:schemeClr>
          </a:solidFill>
          <a:ln w="28575">
            <a:solidFill>
              <a:schemeClr val="tx1"/>
            </a:solidFill>
            <a:miter lim="800000"/>
            <a:headEnd/>
            <a:tailEnd/>
          </a:ln>
        </p:spPr>
      </p:cxnSp>
      <p:sp>
        <p:nvSpPr>
          <p:cNvPr id="103" name="_s8276"/>
          <p:cNvSpPr>
            <a:spLocks noChangeArrowheads="1"/>
          </p:cNvSpPr>
          <p:nvPr/>
        </p:nvSpPr>
        <p:spPr bwMode="auto">
          <a:xfrm>
            <a:off x="7336853" y="5057649"/>
            <a:ext cx="974299" cy="218587"/>
          </a:xfrm>
          <a:prstGeom prst="roundRect">
            <a:avLst>
              <a:gd name="adj" fmla="val 16667"/>
            </a:avLst>
          </a:prstGeom>
          <a:solidFill>
            <a:srgbClr val="960201"/>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Hospice</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sp>
        <p:nvSpPr>
          <p:cNvPr id="104" name="矩形 103"/>
          <p:cNvSpPr/>
          <p:nvPr/>
        </p:nvSpPr>
        <p:spPr>
          <a:xfrm>
            <a:off x="395535" y="476672"/>
            <a:ext cx="8553351" cy="643894"/>
          </a:xfrm>
          <a:prstGeom prst="rect">
            <a:avLst/>
          </a:prstGeom>
        </p:spPr>
        <p:txBody>
          <a:bodyPr wrap="square">
            <a:spAutoFit/>
          </a:bodyPr>
          <a:lstStyle/>
          <a:p>
            <a:pPr>
              <a:lnSpc>
                <a:spcPct val="120000"/>
              </a:lnSpc>
              <a:spcBef>
                <a:spcPts val="566"/>
              </a:spcBef>
            </a:pPr>
            <a:r>
              <a:rPr lang="en-US" altLang="zh-TW" sz="3200" b="1" dirty="0">
                <a:ea typeface="微軟正黑體" panose="020B0604030504040204" pitchFamily="34" charset="-120"/>
                <a:cs typeface="標楷體" charset="0"/>
              </a:rPr>
              <a:t>Research Center for Organ Transplantation (RCOT)</a:t>
            </a:r>
          </a:p>
        </p:txBody>
      </p:sp>
      <p:sp>
        <p:nvSpPr>
          <p:cNvPr id="4" name="文字方塊 3">
            <a:extLst>
              <a:ext uri="{FF2B5EF4-FFF2-40B4-BE49-F238E27FC236}">
                <a16:creationId xmlns:a16="http://schemas.microsoft.com/office/drawing/2014/main" id="{6F17F38B-439F-A646-A872-B65AAEFB3907}"/>
              </a:ext>
            </a:extLst>
          </p:cNvPr>
          <p:cNvSpPr txBox="1"/>
          <p:nvPr/>
        </p:nvSpPr>
        <p:spPr>
          <a:xfrm>
            <a:off x="9367558" y="2810933"/>
            <a:ext cx="184731" cy="369332"/>
          </a:xfrm>
          <a:prstGeom prst="rect">
            <a:avLst/>
          </a:prstGeom>
          <a:noFill/>
        </p:spPr>
        <p:txBody>
          <a:bodyPr wrap="none" rtlCol="0">
            <a:spAutoFit/>
          </a:bodyPr>
          <a:lstStyle/>
          <a:p>
            <a:endParaRPr kumimoji="1" lang="zh-TW" altLang="en-US" dirty="0"/>
          </a:p>
        </p:txBody>
      </p:sp>
      <p:pic>
        <p:nvPicPr>
          <p:cNvPr id="3" name="圖片 2"/>
          <p:cNvPicPr>
            <a:picLocks noChangeAspect="1"/>
          </p:cNvPicPr>
          <p:nvPr/>
        </p:nvPicPr>
        <p:blipFill>
          <a:blip r:embed="rId2"/>
          <a:stretch>
            <a:fillRect/>
          </a:stretch>
        </p:blipFill>
        <p:spPr>
          <a:xfrm>
            <a:off x="3718508" y="4080162"/>
            <a:ext cx="3118771" cy="2157150"/>
          </a:xfrm>
          <a:prstGeom prst="rect">
            <a:avLst/>
          </a:prstGeom>
        </p:spPr>
      </p:pic>
      <p:cxnSp>
        <p:nvCxnSpPr>
          <p:cNvPr id="8" name="直線接點 7"/>
          <p:cNvCxnSpPr>
            <a:cxnSpLocks/>
            <a:stCxn id="47" idx="3"/>
          </p:cNvCxnSpPr>
          <p:nvPr/>
        </p:nvCxnSpPr>
        <p:spPr>
          <a:xfrm>
            <a:off x="6661304" y="2231524"/>
            <a:ext cx="2115363" cy="571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圓角矩形 104"/>
          <p:cNvSpPr/>
          <p:nvPr/>
        </p:nvSpPr>
        <p:spPr>
          <a:xfrm>
            <a:off x="8604448" y="2585714"/>
            <a:ext cx="344439" cy="2621486"/>
          </a:xfrm>
          <a:prstGeom prst="roundRect">
            <a:avLst/>
          </a:prstGeom>
          <a:solidFill>
            <a:srgbClr val="8A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600" b="1" dirty="0">
                <a:solidFill>
                  <a:schemeClr val="bg1"/>
                </a:solidFill>
                <a:latin typeface="Arial" panose="020B0604020202020204" pitchFamily="34" charset="0"/>
                <a:ea typeface="微軟正黑體" panose="020B0604030504040204" pitchFamily="34" charset="-120"/>
                <a:cs typeface="Arial" panose="020B0604020202020204" pitchFamily="34" charset="0"/>
              </a:rPr>
              <a:t>TMUOPO</a:t>
            </a:r>
            <a:endParaRPr lang="zh-TW" altLang="en-US" sz="1600" b="1" dirty="0">
              <a:solidFill>
                <a:schemeClr val="bg1"/>
              </a:solidFill>
              <a:latin typeface="Arial" panose="020B0604020202020204" pitchFamily="34" charset="0"/>
              <a:ea typeface="微軟正黑體" panose="020B0604030504040204" pitchFamily="34" charset="-120"/>
              <a:cs typeface="Arial" panose="020B0604020202020204" pitchFamily="34" charset="0"/>
            </a:endParaRPr>
          </a:p>
        </p:txBody>
      </p:sp>
      <p:cxnSp>
        <p:nvCxnSpPr>
          <p:cNvPr id="13" name="直線接點 12"/>
          <p:cNvCxnSpPr/>
          <p:nvPr/>
        </p:nvCxnSpPr>
        <p:spPr>
          <a:xfrm>
            <a:off x="8776667" y="2276873"/>
            <a:ext cx="1256" cy="298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投影片編號版面配置區 1">
            <a:extLst>
              <a:ext uri="{FF2B5EF4-FFF2-40B4-BE49-F238E27FC236}">
                <a16:creationId xmlns:a16="http://schemas.microsoft.com/office/drawing/2014/main" id="{2D48E778-8C2F-9941-A603-7539A3A5EE52}"/>
              </a:ext>
            </a:extLst>
          </p:cNvPr>
          <p:cNvSpPr>
            <a:spLocks noGrp="1"/>
          </p:cNvSpPr>
          <p:nvPr>
            <p:ph type="sldNum" sz="quarter" idx="12"/>
          </p:nvPr>
        </p:nvSpPr>
        <p:spPr>
          <a:xfrm>
            <a:off x="7020272" y="6381328"/>
            <a:ext cx="2133600" cy="365125"/>
          </a:xfrm>
        </p:spPr>
        <p:txBody>
          <a:bodyPr/>
          <a:lstStyle/>
          <a:p>
            <a:fld id="{466F28E6-D65F-47F6-85C8-B4A5DF6798C5}" type="slidenum">
              <a:rPr lang="zh-TW" altLang="en-US" smtClean="0"/>
              <a:pPr/>
              <a:t>22</a:t>
            </a:fld>
            <a:endParaRPr lang="zh-TW" altLang="en-US" dirty="0"/>
          </a:p>
        </p:txBody>
      </p:sp>
    </p:spTree>
    <p:extLst>
      <p:ext uri="{BB962C8B-B14F-4D97-AF65-F5344CB8AC3E}">
        <p14:creationId xmlns:p14="http://schemas.microsoft.com/office/powerpoint/2010/main" val="21830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B1761266-AF95-3C42-A237-2DC33CAC5F07}"/>
              </a:ext>
            </a:extLst>
          </p:cNvPr>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23</a:t>
            </a:fld>
            <a:endParaRPr lang="zh-TW" altLang="en-US">
              <a:solidFill>
                <a:prstClr val="black">
                  <a:tint val="75000"/>
                </a:prstClr>
              </a:solidFill>
            </a:endParaRPr>
          </a:p>
        </p:txBody>
      </p:sp>
      <p:grpSp>
        <p:nvGrpSpPr>
          <p:cNvPr id="6" name="Organization Chart 2">
            <a:extLst>
              <a:ext uri="{FF2B5EF4-FFF2-40B4-BE49-F238E27FC236}">
                <a16:creationId xmlns:a16="http://schemas.microsoft.com/office/drawing/2014/main" id="{6B20F3EB-F9B6-DD49-808C-2DE8D2045A06}"/>
              </a:ext>
            </a:extLst>
          </p:cNvPr>
          <p:cNvGrpSpPr>
            <a:grpSpLocks noChangeAspect="1"/>
          </p:cNvGrpSpPr>
          <p:nvPr/>
        </p:nvGrpSpPr>
        <p:grpSpPr bwMode="auto">
          <a:xfrm>
            <a:off x="395536" y="1234554"/>
            <a:ext cx="8116899" cy="5179062"/>
            <a:chOff x="1134" y="375"/>
            <a:chExt cx="7198" cy="6800"/>
          </a:xfrm>
          <a:solidFill>
            <a:schemeClr val="accent3">
              <a:lumMod val="50000"/>
            </a:schemeClr>
          </a:solidFill>
        </p:grpSpPr>
        <p:cxnSp>
          <p:nvCxnSpPr>
            <p:cNvPr id="7" name="_s8196">
              <a:extLst>
                <a:ext uri="{FF2B5EF4-FFF2-40B4-BE49-F238E27FC236}">
                  <a16:creationId xmlns:a16="http://schemas.microsoft.com/office/drawing/2014/main" id="{417A3680-D974-4C45-A758-34349D982171}"/>
                </a:ext>
              </a:extLst>
            </p:cNvPr>
            <p:cNvCxnSpPr>
              <a:cxnSpLocks noChangeShapeType="1"/>
              <a:stCxn id="87" idx="1"/>
              <a:endCxn id="82" idx="2"/>
            </p:cNvCxnSpPr>
            <p:nvPr/>
          </p:nvCxnSpPr>
          <p:spPr bwMode="auto">
            <a:xfrm rot="10800000">
              <a:off x="7363" y="2433"/>
              <a:ext cx="105" cy="1565"/>
            </a:xfrm>
            <a:prstGeom prst="bentConnector2">
              <a:avLst/>
            </a:prstGeom>
            <a:grpFill/>
            <a:ln w="28575">
              <a:solidFill>
                <a:schemeClr val="tx1"/>
              </a:solidFill>
              <a:miter lim="800000"/>
              <a:headEnd/>
              <a:tailEnd/>
            </a:ln>
          </p:spPr>
        </p:cxnSp>
        <p:cxnSp>
          <p:nvCxnSpPr>
            <p:cNvPr id="8" name="_s8197">
              <a:extLst>
                <a:ext uri="{FF2B5EF4-FFF2-40B4-BE49-F238E27FC236}">
                  <a16:creationId xmlns:a16="http://schemas.microsoft.com/office/drawing/2014/main" id="{2344B427-F5AB-A44E-AAE2-BE0BD851A471}"/>
                </a:ext>
              </a:extLst>
            </p:cNvPr>
            <p:cNvCxnSpPr>
              <a:cxnSpLocks noChangeShapeType="1"/>
              <a:stCxn id="86" idx="1"/>
              <a:endCxn id="82" idx="2"/>
            </p:cNvCxnSpPr>
            <p:nvPr/>
          </p:nvCxnSpPr>
          <p:spPr bwMode="auto">
            <a:xfrm rot="10800000">
              <a:off x="7363" y="2433"/>
              <a:ext cx="105" cy="1966"/>
            </a:xfrm>
            <a:prstGeom prst="bentConnector2">
              <a:avLst/>
            </a:prstGeom>
            <a:grpFill/>
            <a:ln w="28575">
              <a:solidFill>
                <a:schemeClr val="tx1"/>
              </a:solidFill>
              <a:miter lim="800000"/>
              <a:headEnd/>
              <a:tailEnd/>
            </a:ln>
          </p:spPr>
        </p:cxnSp>
        <p:cxnSp>
          <p:nvCxnSpPr>
            <p:cNvPr id="9" name="_s8198">
              <a:extLst>
                <a:ext uri="{FF2B5EF4-FFF2-40B4-BE49-F238E27FC236}">
                  <a16:creationId xmlns:a16="http://schemas.microsoft.com/office/drawing/2014/main" id="{4EE93195-A57B-C64B-90DB-0B818E9BD9F3}"/>
                </a:ext>
              </a:extLst>
            </p:cNvPr>
            <p:cNvCxnSpPr>
              <a:cxnSpLocks noChangeShapeType="1"/>
              <a:stCxn id="85" idx="1"/>
              <a:endCxn id="82" idx="2"/>
            </p:cNvCxnSpPr>
            <p:nvPr/>
          </p:nvCxnSpPr>
          <p:spPr bwMode="auto">
            <a:xfrm rot="10800000">
              <a:off x="7363" y="2433"/>
              <a:ext cx="105" cy="1143"/>
            </a:xfrm>
            <a:prstGeom prst="bentConnector2">
              <a:avLst/>
            </a:prstGeom>
            <a:grpFill/>
            <a:ln w="28575">
              <a:solidFill>
                <a:schemeClr val="tx1"/>
              </a:solidFill>
              <a:miter lim="800000"/>
              <a:headEnd/>
              <a:tailEnd/>
            </a:ln>
          </p:spPr>
        </p:cxnSp>
        <p:cxnSp>
          <p:nvCxnSpPr>
            <p:cNvPr id="10" name="_s8199">
              <a:extLst>
                <a:ext uri="{FF2B5EF4-FFF2-40B4-BE49-F238E27FC236}">
                  <a16:creationId xmlns:a16="http://schemas.microsoft.com/office/drawing/2014/main" id="{E8B6EDD3-3B2A-7A45-B8E6-1696EC655BB7}"/>
                </a:ext>
              </a:extLst>
            </p:cNvPr>
            <p:cNvCxnSpPr>
              <a:cxnSpLocks noChangeShapeType="1"/>
              <a:stCxn id="84" idx="1"/>
              <a:endCxn id="82" idx="2"/>
            </p:cNvCxnSpPr>
            <p:nvPr/>
          </p:nvCxnSpPr>
          <p:spPr bwMode="auto">
            <a:xfrm rot="10800000">
              <a:off x="7363" y="2433"/>
              <a:ext cx="105" cy="711"/>
            </a:xfrm>
            <a:prstGeom prst="bentConnector2">
              <a:avLst/>
            </a:prstGeom>
            <a:grpFill/>
            <a:ln w="28575">
              <a:solidFill>
                <a:schemeClr val="tx1"/>
              </a:solidFill>
              <a:miter lim="800000"/>
              <a:headEnd/>
              <a:tailEnd/>
            </a:ln>
          </p:spPr>
        </p:cxnSp>
        <p:cxnSp>
          <p:nvCxnSpPr>
            <p:cNvPr id="11" name="_s8200">
              <a:extLst>
                <a:ext uri="{FF2B5EF4-FFF2-40B4-BE49-F238E27FC236}">
                  <a16:creationId xmlns:a16="http://schemas.microsoft.com/office/drawing/2014/main" id="{30A3BAFF-F1F9-ED44-8357-F5B3828E1E6D}"/>
                </a:ext>
              </a:extLst>
            </p:cNvPr>
            <p:cNvCxnSpPr>
              <a:cxnSpLocks noChangeShapeType="1"/>
              <a:stCxn id="83" idx="1"/>
              <a:endCxn id="82" idx="2"/>
            </p:cNvCxnSpPr>
            <p:nvPr/>
          </p:nvCxnSpPr>
          <p:spPr bwMode="auto">
            <a:xfrm rot="10800000">
              <a:off x="7363" y="2433"/>
              <a:ext cx="105" cy="279"/>
            </a:xfrm>
            <a:prstGeom prst="bentConnector2">
              <a:avLst/>
            </a:prstGeom>
            <a:grpFill/>
            <a:ln w="28575">
              <a:solidFill>
                <a:schemeClr val="tx1"/>
              </a:solidFill>
              <a:miter lim="800000"/>
              <a:headEnd/>
              <a:tailEnd/>
            </a:ln>
          </p:spPr>
        </p:cxnSp>
        <p:cxnSp>
          <p:nvCxnSpPr>
            <p:cNvPr id="12" name="_s8201">
              <a:extLst>
                <a:ext uri="{FF2B5EF4-FFF2-40B4-BE49-F238E27FC236}">
                  <a16:creationId xmlns:a16="http://schemas.microsoft.com/office/drawing/2014/main" id="{2D05EA5A-D522-5F4B-A668-691C4885FCD2}"/>
                </a:ext>
              </a:extLst>
            </p:cNvPr>
            <p:cNvCxnSpPr>
              <a:cxnSpLocks noChangeShapeType="1"/>
            </p:cNvCxnSpPr>
            <p:nvPr/>
          </p:nvCxnSpPr>
          <p:spPr bwMode="auto">
            <a:xfrm rot="16200000" flipV="1">
              <a:off x="6651" y="1497"/>
              <a:ext cx="195" cy="1151"/>
            </a:xfrm>
            <a:prstGeom prst="bentConnector3">
              <a:avLst>
                <a:gd name="adj1" fmla="val 50000"/>
              </a:avLst>
            </a:prstGeom>
            <a:grpFill/>
            <a:ln w="28575">
              <a:solidFill>
                <a:schemeClr val="tx1"/>
              </a:solidFill>
              <a:miter lim="800000"/>
              <a:headEnd/>
              <a:tailEnd/>
            </a:ln>
          </p:spPr>
        </p:cxnSp>
        <p:cxnSp>
          <p:nvCxnSpPr>
            <p:cNvPr id="13" name="_s8202">
              <a:extLst>
                <a:ext uri="{FF2B5EF4-FFF2-40B4-BE49-F238E27FC236}">
                  <a16:creationId xmlns:a16="http://schemas.microsoft.com/office/drawing/2014/main" id="{51DC56D7-F279-2546-9FFD-8D26793810C2}"/>
                </a:ext>
              </a:extLst>
            </p:cNvPr>
            <p:cNvCxnSpPr>
              <a:cxnSpLocks noChangeShapeType="1"/>
              <a:stCxn id="81" idx="1"/>
              <a:endCxn id="67" idx="2"/>
            </p:cNvCxnSpPr>
            <p:nvPr/>
          </p:nvCxnSpPr>
          <p:spPr bwMode="auto">
            <a:xfrm rot="10800000">
              <a:off x="3871" y="2424"/>
              <a:ext cx="143" cy="720"/>
            </a:xfrm>
            <a:prstGeom prst="bentConnector2">
              <a:avLst/>
            </a:prstGeom>
            <a:grpFill/>
            <a:ln w="28575">
              <a:solidFill>
                <a:schemeClr val="tx1"/>
              </a:solidFill>
              <a:miter lim="800000"/>
              <a:headEnd/>
              <a:tailEnd/>
            </a:ln>
          </p:spPr>
        </p:cxnSp>
        <p:cxnSp>
          <p:nvCxnSpPr>
            <p:cNvPr id="14" name="_s8203">
              <a:extLst>
                <a:ext uri="{FF2B5EF4-FFF2-40B4-BE49-F238E27FC236}">
                  <a16:creationId xmlns:a16="http://schemas.microsoft.com/office/drawing/2014/main" id="{3525B785-6F37-D047-B446-2FCDC2E4A815}"/>
                </a:ext>
              </a:extLst>
            </p:cNvPr>
            <p:cNvCxnSpPr>
              <a:cxnSpLocks noChangeShapeType="1"/>
              <a:stCxn id="80" idx="1"/>
              <a:endCxn id="51" idx="2"/>
            </p:cNvCxnSpPr>
            <p:nvPr/>
          </p:nvCxnSpPr>
          <p:spPr bwMode="auto">
            <a:xfrm rot="10800000">
              <a:off x="2719" y="2424"/>
              <a:ext cx="143" cy="3311"/>
            </a:xfrm>
            <a:prstGeom prst="bentConnector2">
              <a:avLst/>
            </a:prstGeom>
            <a:grpFill/>
            <a:ln w="28575">
              <a:solidFill>
                <a:schemeClr val="tx1"/>
              </a:solidFill>
              <a:miter lim="800000"/>
              <a:headEnd/>
              <a:tailEnd/>
            </a:ln>
          </p:spPr>
        </p:cxnSp>
        <p:cxnSp>
          <p:nvCxnSpPr>
            <p:cNvPr id="15" name="_s8204">
              <a:extLst>
                <a:ext uri="{FF2B5EF4-FFF2-40B4-BE49-F238E27FC236}">
                  <a16:creationId xmlns:a16="http://schemas.microsoft.com/office/drawing/2014/main" id="{B06950A3-958C-D241-A176-2943813BD0A0}"/>
                </a:ext>
              </a:extLst>
            </p:cNvPr>
            <p:cNvCxnSpPr>
              <a:cxnSpLocks noChangeShapeType="1"/>
              <a:stCxn id="79" idx="1"/>
              <a:endCxn id="51" idx="2"/>
            </p:cNvCxnSpPr>
            <p:nvPr/>
          </p:nvCxnSpPr>
          <p:spPr bwMode="auto">
            <a:xfrm rot="10800000">
              <a:off x="2719" y="2424"/>
              <a:ext cx="143" cy="2447"/>
            </a:xfrm>
            <a:prstGeom prst="bentConnector2">
              <a:avLst/>
            </a:prstGeom>
            <a:grpFill/>
            <a:ln w="28575">
              <a:solidFill>
                <a:schemeClr val="tx1"/>
              </a:solidFill>
              <a:miter lim="800000"/>
              <a:headEnd/>
              <a:tailEnd/>
            </a:ln>
          </p:spPr>
        </p:cxnSp>
        <p:cxnSp>
          <p:nvCxnSpPr>
            <p:cNvPr id="16" name="_s8205">
              <a:extLst>
                <a:ext uri="{FF2B5EF4-FFF2-40B4-BE49-F238E27FC236}">
                  <a16:creationId xmlns:a16="http://schemas.microsoft.com/office/drawing/2014/main" id="{4F8E7B1F-6480-844B-929E-5EC1262AD688}"/>
                </a:ext>
              </a:extLst>
            </p:cNvPr>
            <p:cNvCxnSpPr>
              <a:cxnSpLocks noChangeShapeType="1"/>
              <a:stCxn id="78" idx="1"/>
              <a:endCxn id="50" idx="2"/>
            </p:cNvCxnSpPr>
            <p:nvPr/>
          </p:nvCxnSpPr>
          <p:spPr bwMode="auto">
            <a:xfrm rot="10800000">
              <a:off x="1566" y="2424"/>
              <a:ext cx="144" cy="3531"/>
            </a:xfrm>
            <a:prstGeom prst="bentConnector2">
              <a:avLst/>
            </a:prstGeom>
            <a:grpFill/>
            <a:ln w="28575">
              <a:solidFill>
                <a:schemeClr val="tx1"/>
              </a:solidFill>
              <a:miter lim="800000"/>
              <a:headEnd/>
              <a:tailEnd/>
            </a:ln>
          </p:spPr>
        </p:cxnSp>
        <p:cxnSp>
          <p:nvCxnSpPr>
            <p:cNvPr id="17" name="_s8206">
              <a:extLst>
                <a:ext uri="{FF2B5EF4-FFF2-40B4-BE49-F238E27FC236}">
                  <a16:creationId xmlns:a16="http://schemas.microsoft.com/office/drawing/2014/main" id="{4201A434-B00F-3248-ACA1-F2F9AF3B51FE}"/>
                </a:ext>
              </a:extLst>
            </p:cNvPr>
            <p:cNvCxnSpPr>
              <a:cxnSpLocks noChangeShapeType="1"/>
              <a:stCxn id="77" idx="1"/>
              <a:endCxn id="51" idx="2"/>
            </p:cNvCxnSpPr>
            <p:nvPr/>
          </p:nvCxnSpPr>
          <p:spPr bwMode="auto">
            <a:xfrm rot="10800000">
              <a:off x="2719" y="2424"/>
              <a:ext cx="143" cy="4176"/>
            </a:xfrm>
            <a:prstGeom prst="bentConnector2">
              <a:avLst/>
            </a:prstGeom>
            <a:grpFill/>
            <a:ln w="28575">
              <a:solidFill>
                <a:schemeClr val="tx1"/>
              </a:solidFill>
              <a:miter lim="800000"/>
              <a:headEnd/>
              <a:tailEnd/>
            </a:ln>
          </p:spPr>
        </p:cxnSp>
        <p:cxnSp>
          <p:nvCxnSpPr>
            <p:cNvPr id="18" name="_s8207">
              <a:extLst>
                <a:ext uri="{FF2B5EF4-FFF2-40B4-BE49-F238E27FC236}">
                  <a16:creationId xmlns:a16="http://schemas.microsoft.com/office/drawing/2014/main" id="{3E549DA3-9445-6B40-B253-B19C939A4F49}"/>
                </a:ext>
              </a:extLst>
            </p:cNvPr>
            <p:cNvCxnSpPr>
              <a:cxnSpLocks noChangeShapeType="1"/>
              <a:stCxn id="76" idx="1"/>
              <a:endCxn id="51" idx="2"/>
            </p:cNvCxnSpPr>
            <p:nvPr/>
          </p:nvCxnSpPr>
          <p:spPr bwMode="auto">
            <a:xfrm rot="10800000">
              <a:off x="2719" y="2424"/>
              <a:ext cx="143" cy="4608"/>
            </a:xfrm>
            <a:prstGeom prst="bentConnector2">
              <a:avLst/>
            </a:prstGeom>
            <a:grpFill/>
            <a:ln w="28575">
              <a:solidFill>
                <a:schemeClr val="tx1"/>
              </a:solidFill>
              <a:miter lim="800000"/>
              <a:headEnd/>
              <a:tailEnd/>
            </a:ln>
          </p:spPr>
        </p:cxnSp>
        <p:cxnSp>
          <p:nvCxnSpPr>
            <p:cNvPr id="19" name="_s8208">
              <a:extLst>
                <a:ext uri="{FF2B5EF4-FFF2-40B4-BE49-F238E27FC236}">
                  <a16:creationId xmlns:a16="http://schemas.microsoft.com/office/drawing/2014/main" id="{48BC3072-716B-CF45-B397-3D3284A6124B}"/>
                </a:ext>
              </a:extLst>
            </p:cNvPr>
            <p:cNvCxnSpPr>
              <a:cxnSpLocks noChangeShapeType="1"/>
              <a:stCxn id="75" idx="1"/>
              <a:endCxn id="51" idx="2"/>
            </p:cNvCxnSpPr>
            <p:nvPr/>
          </p:nvCxnSpPr>
          <p:spPr bwMode="auto">
            <a:xfrm rot="10800000">
              <a:off x="2719" y="2424"/>
              <a:ext cx="143" cy="3744"/>
            </a:xfrm>
            <a:prstGeom prst="bentConnector2">
              <a:avLst/>
            </a:prstGeom>
            <a:grpFill/>
            <a:ln w="28575">
              <a:solidFill>
                <a:schemeClr val="tx1"/>
              </a:solidFill>
              <a:miter lim="800000"/>
              <a:headEnd/>
              <a:tailEnd/>
            </a:ln>
          </p:spPr>
        </p:cxnSp>
        <p:cxnSp>
          <p:nvCxnSpPr>
            <p:cNvPr id="20" name="_s8209">
              <a:extLst>
                <a:ext uri="{FF2B5EF4-FFF2-40B4-BE49-F238E27FC236}">
                  <a16:creationId xmlns:a16="http://schemas.microsoft.com/office/drawing/2014/main" id="{13CE29E7-3AC5-DC4E-B7B8-ABF713A0862F}"/>
                </a:ext>
              </a:extLst>
            </p:cNvPr>
            <p:cNvCxnSpPr>
              <a:cxnSpLocks noChangeShapeType="1"/>
              <a:stCxn id="74" idx="1"/>
              <a:endCxn id="51" idx="2"/>
            </p:cNvCxnSpPr>
            <p:nvPr/>
          </p:nvCxnSpPr>
          <p:spPr bwMode="auto">
            <a:xfrm rot="10800000">
              <a:off x="2719" y="2424"/>
              <a:ext cx="143" cy="2879"/>
            </a:xfrm>
            <a:prstGeom prst="bentConnector2">
              <a:avLst/>
            </a:prstGeom>
            <a:grpFill/>
            <a:ln w="28575">
              <a:solidFill>
                <a:schemeClr val="tx1"/>
              </a:solidFill>
              <a:miter lim="800000"/>
              <a:headEnd/>
              <a:tailEnd/>
            </a:ln>
          </p:spPr>
        </p:cxnSp>
        <p:cxnSp>
          <p:nvCxnSpPr>
            <p:cNvPr id="21" name="_s8210">
              <a:extLst>
                <a:ext uri="{FF2B5EF4-FFF2-40B4-BE49-F238E27FC236}">
                  <a16:creationId xmlns:a16="http://schemas.microsoft.com/office/drawing/2014/main" id="{D1E1E790-0D35-CC40-A990-21ED88B2261F}"/>
                </a:ext>
              </a:extLst>
            </p:cNvPr>
            <p:cNvCxnSpPr>
              <a:cxnSpLocks noChangeShapeType="1"/>
              <a:stCxn id="73" idx="1"/>
              <a:endCxn id="51" idx="2"/>
            </p:cNvCxnSpPr>
            <p:nvPr/>
          </p:nvCxnSpPr>
          <p:spPr bwMode="auto">
            <a:xfrm rot="10800000">
              <a:off x="2719" y="2424"/>
              <a:ext cx="143" cy="720"/>
            </a:xfrm>
            <a:prstGeom prst="bentConnector2">
              <a:avLst/>
            </a:prstGeom>
            <a:grpFill/>
            <a:ln w="28575">
              <a:solidFill>
                <a:schemeClr val="tx1"/>
              </a:solidFill>
              <a:miter lim="800000"/>
              <a:headEnd/>
              <a:tailEnd/>
            </a:ln>
          </p:spPr>
        </p:cxnSp>
        <p:cxnSp>
          <p:nvCxnSpPr>
            <p:cNvPr id="22" name="_s8211">
              <a:extLst>
                <a:ext uri="{FF2B5EF4-FFF2-40B4-BE49-F238E27FC236}">
                  <a16:creationId xmlns:a16="http://schemas.microsoft.com/office/drawing/2014/main" id="{A3C3D3AE-4FB1-A149-AD81-BBAC5F4D1A71}"/>
                </a:ext>
              </a:extLst>
            </p:cNvPr>
            <p:cNvCxnSpPr>
              <a:cxnSpLocks noChangeShapeType="1"/>
              <a:stCxn id="72" idx="1"/>
              <a:endCxn id="51" idx="2"/>
            </p:cNvCxnSpPr>
            <p:nvPr/>
          </p:nvCxnSpPr>
          <p:spPr bwMode="auto">
            <a:xfrm rot="10800000">
              <a:off x="2719" y="2424"/>
              <a:ext cx="143" cy="2016"/>
            </a:xfrm>
            <a:prstGeom prst="bentConnector2">
              <a:avLst/>
            </a:prstGeom>
            <a:grpFill/>
            <a:ln w="28575">
              <a:solidFill>
                <a:schemeClr val="tx1"/>
              </a:solidFill>
              <a:miter lim="800000"/>
              <a:headEnd/>
              <a:tailEnd/>
            </a:ln>
          </p:spPr>
        </p:cxnSp>
        <p:cxnSp>
          <p:nvCxnSpPr>
            <p:cNvPr id="23" name="_s8212">
              <a:extLst>
                <a:ext uri="{FF2B5EF4-FFF2-40B4-BE49-F238E27FC236}">
                  <a16:creationId xmlns:a16="http://schemas.microsoft.com/office/drawing/2014/main" id="{715BD7F3-CF1B-784E-8D6E-2ABEA5E66846}"/>
                </a:ext>
              </a:extLst>
            </p:cNvPr>
            <p:cNvCxnSpPr>
              <a:cxnSpLocks noChangeShapeType="1"/>
              <a:stCxn id="71" idx="1"/>
              <a:endCxn id="51" idx="2"/>
            </p:cNvCxnSpPr>
            <p:nvPr/>
          </p:nvCxnSpPr>
          <p:spPr bwMode="auto">
            <a:xfrm rot="10800000">
              <a:off x="2719" y="2424"/>
              <a:ext cx="143" cy="1584"/>
            </a:xfrm>
            <a:prstGeom prst="bentConnector2">
              <a:avLst/>
            </a:prstGeom>
            <a:grpFill/>
            <a:ln w="28575">
              <a:solidFill>
                <a:schemeClr val="tx1"/>
              </a:solidFill>
              <a:miter lim="800000"/>
              <a:headEnd/>
              <a:tailEnd/>
            </a:ln>
          </p:spPr>
        </p:cxnSp>
        <p:cxnSp>
          <p:nvCxnSpPr>
            <p:cNvPr id="24" name="_s8213">
              <a:extLst>
                <a:ext uri="{FF2B5EF4-FFF2-40B4-BE49-F238E27FC236}">
                  <a16:creationId xmlns:a16="http://schemas.microsoft.com/office/drawing/2014/main" id="{9BFB0304-BB85-754E-9CB1-EA509738671B}"/>
                </a:ext>
              </a:extLst>
            </p:cNvPr>
            <p:cNvCxnSpPr>
              <a:cxnSpLocks noChangeShapeType="1"/>
              <a:stCxn id="70" idx="1"/>
              <a:endCxn id="51" idx="2"/>
            </p:cNvCxnSpPr>
            <p:nvPr/>
          </p:nvCxnSpPr>
          <p:spPr bwMode="auto">
            <a:xfrm rot="10800000">
              <a:off x="2719" y="2424"/>
              <a:ext cx="143" cy="1152"/>
            </a:xfrm>
            <a:prstGeom prst="bentConnector2">
              <a:avLst/>
            </a:prstGeom>
            <a:grpFill/>
            <a:ln w="28575">
              <a:solidFill>
                <a:schemeClr val="tx1"/>
              </a:solidFill>
              <a:miter lim="800000"/>
              <a:headEnd/>
              <a:tailEnd/>
            </a:ln>
          </p:spPr>
        </p:cxnSp>
        <p:cxnSp>
          <p:nvCxnSpPr>
            <p:cNvPr id="25" name="_s8214">
              <a:extLst>
                <a:ext uri="{FF2B5EF4-FFF2-40B4-BE49-F238E27FC236}">
                  <a16:creationId xmlns:a16="http://schemas.microsoft.com/office/drawing/2014/main" id="{79AEF438-58FA-794E-9182-BF349E97758B}"/>
                </a:ext>
              </a:extLst>
            </p:cNvPr>
            <p:cNvCxnSpPr>
              <a:cxnSpLocks noChangeShapeType="1"/>
              <a:stCxn id="69" idx="1"/>
              <a:endCxn id="67" idx="2"/>
            </p:cNvCxnSpPr>
            <p:nvPr/>
          </p:nvCxnSpPr>
          <p:spPr bwMode="auto">
            <a:xfrm rot="10800000">
              <a:off x="3871" y="2424"/>
              <a:ext cx="143" cy="289"/>
            </a:xfrm>
            <a:prstGeom prst="bentConnector2">
              <a:avLst/>
            </a:prstGeom>
            <a:grpFill/>
            <a:ln w="28575">
              <a:solidFill>
                <a:schemeClr val="tx1"/>
              </a:solidFill>
              <a:miter lim="800000"/>
              <a:headEnd/>
              <a:tailEnd/>
            </a:ln>
          </p:spPr>
        </p:cxnSp>
        <p:cxnSp>
          <p:nvCxnSpPr>
            <p:cNvPr id="26" name="_s8215">
              <a:extLst>
                <a:ext uri="{FF2B5EF4-FFF2-40B4-BE49-F238E27FC236}">
                  <a16:creationId xmlns:a16="http://schemas.microsoft.com/office/drawing/2014/main" id="{54174EE7-FFCA-C44E-A24F-70F8640AC0FB}"/>
                </a:ext>
              </a:extLst>
            </p:cNvPr>
            <p:cNvCxnSpPr>
              <a:cxnSpLocks noChangeShapeType="1"/>
              <a:stCxn id="68" idx="1"/>
              <a:endCxn id="51" idx="2"/>
            </p:cNvCxnSpPr>
            <p:nvPr/>
          </p:nvCxnSpPr>
          <p:spPr bwMode="auto">
            <a:xfrm rot="10800000">
              <a:off x="2719" y="2424"/>
              <a:ext cx="143" cy="289"/>
            </a:xfrm>
            <a:prstGeom prst="bentConnector2">
              <a:avLst/>
            </a:prstGeom>
            <a:grpFill/>
            <a:ln w="28575">
              <a:solidFill>
                <a:schemeClr val="tx1"/>
              </a:solidFill>
              <a:miter lim="800000"/>
              <a:headEnd/>
              <a:tailEnd/>
            </a:ln>
          </p:spPr>
        </p:cxnSp>
        <p:cxnSp>
          <p:nvCxnSpPr>
            <p:cNvPr id="27" name="_s8216">
              <a:extLst>
                <a:ext uri="{FF2B5EF4-FFF2-40B4-BE49-F238E27FC236}">
                  <a16:creationId xmlns:a16="http://schemas.microsoft.com/office/drawing/2014/main" id="{777EF2A3-0A24-BB41-A395-36549671385C}"/>
                </a:ext>
              </a:extLst>
            </p:cNvPr>
            <p:cNvCxnSpPr>
              <a:cxnSpLocks noChangeShapeType="1"/>
              <a:stCxn id="67" idx="0"/>
              <a:endCxn id="48" idx="2"/>
            </p:cNvCxnSpPr>
            <p:nvPr/>
          </p:nvCxnSpPr>
          <p:spPr bwMode="auto">
            <a:xfrm rot="16200000" flipV="1">
              <a:off x="3195" y="1461"/>
              <a:ext cx="195" cy="1155"/>
            </a:xfrm>
            <a:prstGeom prst="bentConnector3">
              <a:avLst>
                <a:gd name="adj1" fmla="val 50000"/>
              </a:avLst>
            </a:prstGeom>
            <a:grpFill/>
            <a:ln w="28575">
              <a:solidFill>
                <a:schemeClr val="tx1"/>
              </a:solidFill>
              <a:miter lim="800000"/>
              <a:headEnd/>
              <a:tailEnd/>
            </a:ln>
          </p:spPr>
        </p:cxnSp>
        <p:cxnSp>
          <p:nvCxnSpPr>
            <p:cNvPr id="28" name="_s8217">
              <a:extLst>
                <a:ext uri="{FF2B5EF4-FFF2-40B4-BE49-F238E27FC236}">
                  <a16:creationId xmlns:a16="http://schemas.microsoft.com/office/drawing/2014/main" id="{70453C76-743F-8746-8901-D08C67943C7E}"/>
                </a:ext>
              </a:extLst>
            </p:cNvPr>
            <p:cNvCxnSpPr>
              <a:cxnSpLocks noChangeShapeType="1"/>
              <a:stCxn id="66" idx="1"/>
              <a:endCxn id="50" idx="2"/>
            </p:cNvCxnSpPr>
            <p:nvPr/>
          </p:nvCxnSpPr>
          <p:spPr bwMode="auto">
            <a:xfrm rot="10800000">
              <a:off x="1566" y="2424"/>
              <a:ext cx="144" cy="3134"/>
            </a:xfrm>
            <a:prstGeom prst="bentConnector2">
              <a:avLst/>
            </a:prstGeom>
            <a:grpFill/>
            <a:ln w="28575">
              <a:solidFill>
                <a:schemeClr val="tx1"/>
              </a:solidFill>
              <a:miter lim="800000"/>
              <a:headEnd/>
              <a:tailEnd/>
            </a:ln>
          </p:spPr>
        </p:cxnSp>
        <p:cxnSp>
          <p:nvCxnSpPr>
            <p:cNvPr id="29" name="_s8218">
              <a:extLst>
                <a:ext uri="{FF2B5EF4-FFF2-40B4-BE49-F238E27FC236}">
                  <a16:creationId xmlns:a16="http://schemas.microsoft.com/office/drawing/2014/main" id="{CD398E26-6FA1-FF4B-9BAE-78F94AC58AEE}"/>
                </a:ext>
              </a:extLst>
            </p:cNvPr>
            <p:cNvCxnSpPr>
              <a:cxnSpLocks noChangeShapeType="1"/>
              <a:stCxn id="65" idx="1"/>
              <a:endCxn id="50" idx="2"/>
            </p:cNvCxnSpPr>
            <p:nvPr/>
          </p:nvCxnSpPr>
          <p:spPr bwMode="auto">
            <a:xfrm rot="10800000">
              <a:off x="1566" y="2424"/>
              <a:ext cx="144" cy="3947"/>
            </a:xfrm>
            <a:prstGeom prst="bentConnector2">
              <a:avLst/>
            </a:prstGeom>
            <a:grpFill/>
            <a:ln w="28575">
              <a:solidFill>
                <a:schemeClr val="tx1"/>
              </a:solidFill>
              <a:miter lim="800000"/>
              <a:headEnd/>
              <a:tailEnd/>
            </a:ln>
          </p:spPr>
        </p:cxnSp>
        <p:cxnSp>
          <p:nvCxnSpPr>
            <p:cNvPr id="30" name="_s8219">
              <a:extLst>
                <a:ext uri="{FF2B5EF4-FFF2-40B4-BE49-F238E27FC236}">
                  <a16:creationId xmlns:a16="http://schemas.microsoft.com/office/drawing/2014/main" id="{B87FCD9A-CAFF-B24D-9079-2D7142A861C8}"/>
                </a:ext>
              </a:extLst>
            </p:cNvPr>
            <p:cNvCxnSpPr>
              <a:cxnSpLocks noChangeShapeType="1"/>
              <a:stCxn id="64" idx="1"/>
              <a:endCxn id="50" idx="2"/>
            </p:cNvCxnSpPr>
            <p:nvPr/>
          </p:nvCxnSpPr>
          <p:spPr bwMode="auto">
            <a:xfrm rot="10800000">
              <a:off x="1566" y="2424"/>
              <a:ext cx="144" cy="2703"/>
            </a:xfrm>
            <a:prstGeom prst="bentConnector2">
              <a:avLst/>
            </a:prstGeom>
            <a:grpFill/>
            <a:ln w="28575">
              <a:solidFill>
                <a:schemeClr val="tx1"/>
              </a:solidFill>
              <a:miter lim="800000"/>
              <a:headEnd/>
              <a:tailEnd/>
            </a:ln>
          </p:spPr>
        </p:cxnSp>
        <p:cxnSp>
          <p:nvCxnSpPr>
            <p:cNvPr id="31" name="_s8220">
              <a:extLst>
                <a:ext uri="{FF2B5EF4-FFF2-40B4-BE49-F238E27FC236}">
                  <a16:creationId xmlns:a16="http://schemas.microsoft.com/office/drawing/2014/main" id="{0518D6C2-9FB0-FE4C-95C3-25BC3EC4C82C}"/>
                </a:ext>
              </a:extLst>
            </p:cNvPr>
            <p:cNvCxnSpPr>
              <a:cxnSpLocks noChangeShapeType="1"/>
              <a:stCxn id="63" idx="1"/>
              <a:endCxn id="50" idx="2"/>
            </p:cNvCxnSpPr>
            <p:nvPr/>
          </p:nvCxnSpPr>
          <p:spPr bwMode="auto">
            <a:xfrm rot="10800000">
              <a:off x="1566" y="2424"/>
              <a:ext cx="144" cy="2305"/>
            </a:xfrm>
            <a:prstGeom prst="bentConnector2">
              <a:avLst/>
            </a:prstGeom>
            <a:grpFill/>
            <a:ln w="28575">
              <a:solidFill>
                <a:schemeClr val="tx1"/>
              </a:solidFill>
              <a:miter lim="800000"/>
              <a:headEnd/>
              <a:tailEnd/>
            </a:ln>
          </p:spPr>
        </p:cxnSp>
        <p:cxnSp>
          <p:nvCxnSpPr>
            <p:cNvPr id="32" name="_s8221">
              <a:extLst>
                <a:ext uri="{FF2B5EF4-FFF2-40B4-BE49-F238E27FC236}">
                  <a16:creationId xmlns:a16="http://schemas.microsoft.com/office/drawing/2014/main" id="{7BC23CE6-27DF-A040-AF0C-F972A8AF5FCD}"/>
                </a:ext>
              </a:extLst>
            </p:cNvPr>
            <p:cNvCxnSpPr>
              <a:cxnSpLocks noChangeShapeType="1"/>
              <a:stCxn id="62" idx="1"/>
              <a:endCxn id="50" idx="2"/>
            </p:cNvCxnSpPr>
            <p:nvPr/>
          </p:nvCxnSpPr>
          <p:spPr bwMode="auto">
            <a:xfrm rot="10800000">
              <a:off x="1566" y="2424"/>
              <a:ext cx="144" cy="1907"/>
            </a:xfrm>
            <a:prstGeom prst="bentConnector2">
              <a:avLst/>
            </a:prstGeom>
            <a:grpFill/>
            <a:ln w="28575">
              <a:solidFill>
                <a:schemeClr val="tx1"/>
              </a:solidFill>
              <a:miter lim="800000"/>
              <a:headEnd/>
              <a:tailEnd/>
            </a:ln>
          </p:spPr>
        </p:cxnSp>
        <p:cxnSp>
          <p:nvCxnSpPr>
            <p:cNvPr id="33" name="_s8222">
              <a:extLst>
                <a:ext uri="{FF2B5EF4-FFF2-40B4-BE49-F238E27FC236}">
                  <a16:creationId xmlns:a16="http://schemas.microsoft.com/office/drawing/2014/main" id="{E3436CB4-CC9F-554F-8E21-E9EE8DBEEDAC}"/>
                </a:ext>
              </a:extLst>
            </p:cNvPr>
            <p:cNvCxnSpPr>
              <a:cxnSpLocks noChangeShapeType="1"/>
            </p:cNvCxnSpPr>
            <p:nvPr/>
          </p:nvCxnSpPr>
          <p:spPr bwMode="auto">
            <a:xfrm rot="10800000">
              <a:off x="1566" y="3265"/>
              <a:ext cx="144" cy="702"/>
            </a:xfrm>
            <a:prstGeom prst="bentConnector2">
              <a:avLst/>
            </a:prstGeom>
            <a:grpFill/>
            <a:ln w="28575">
              <a:solidFill>
                <a:schemeClr val="tx1"/>
              </a:solidFill>
              <a:miter lim="800000"/>
              <a:headEnd/>
              <a:tailEnd/>
            </a:ln>
          </p:spPr>
        </p:cxnSp>
        <p:cxnSp>
          <p:nvCxnSpPr>
            <p:cNvPr id="34" name="_s8223">
              <a:extLst>
                <a:ext uri="{FF2B5EF4-FFF2-40B4-BE49-F238E27FC236}">
                  <a16:creationId xmlns:a16="http://schemas.microsoft.com/office/drawing/2014/main" id="{9157CADF-C89D-E84C-BD90-1F85DBE869A4}"/>
                </a:ext>
              </a:extLst>
            </p:cNvPr>
            <p:cNvCxnSpPr>
              <a:cxnSpLocks noChangeShapeType="1"/>
              <a:stCxn id="60" idx="1"/>
              <a:endCxn id="50" idx="2"/>
            </p:cNvCxnSpPr>
            <p:nvPr/>
          </p:nvCxnSpPr>
          <p:spPr bwMode="auto">
            <a:xfrm rot="10800000">
              <a:off x="1566" y="2424"/>
              <a:ext cx="144" cy="1120"/>
            </a:xfrm>
            <a:prstGeom prst="bentConnector2">
              <a:avLst/>
            </a:prstGeom>
            <a:grpFill/>
            <a:ln w="28575">
              <a:solidFill>
                <a:schemeClr val="tx1"/>
              </a:solidFill>
              <a:miter lim="800000"/>
              <a:headEnd/>
              <a:tailEnd/>
            </a:ln>
          </p:spPr>
        </p:cxnSp>
        <p:cxnSp>
          <p:nvCxnSpPr>
            <p:cNvPr id="35" name="_s8224">
              <a:extLst>
                <a:ext uri="{FF2B5EF4-FFF2-40B4-BE49-F238E27FC236}">
                  <a16:creationId xmlns:a16="http://schemas.microsoft.com/office/drawing/2014/main" id="{E6C285A4-618F-594D-977F-DE7A13E31BC4}"/>
                </a:ext>
              </a:extLst>
            </p:cNvPr>
            <p:cNvCxnSpPr>
              <a:cxnSpLocks noChangeShapeType="1"/>
              <a:stCxn id="59" idx="1"/>
              <a:endCxn id="50" idx="2"/>
            </p:cNvCxnSpPr>
            <p:nvPr/>
          </p:nvCxnSpPr>
          <p:spPr bwMode="auto">
            <a:xfrm rot="10800000">
              <a:off x="1567" y="2424"/>
              <a:ext cx="143" cy="289"/>
            </a:xfrm>
            <a:prstGeom prst="bentConnector2">
              <a:avLst/>
            </a:prstGeom>
            <a:grpFill/>
            <a:ln w="28575">
              <a:solidFill>
                <a:schemeClr val="tx1"/>
              </a:solidFill>
              <a:miter lim="800000"/>
              <a:headEnd/>
              <a:tailEnd/>
            </a:ln>
          </p:spPr>
        </p:cxnSp>
        <p:cxnSp>
          <p:nvCxnSpPr>
            <p:cNvPr id="36" name="_s8225">
              <a:extLst>
                <a:ext uri="{FF2B5EF4-FFF2-40B4-BE49-F238E27FC236}">
                  <a16:creationId xmlns:a16="http://schemas.microsoft.com/office/drawing/2014/main" id="{318FC5A5-D3AD-7948-8791-9A6742B4DD1A}"/>
                </a:ext>
              </a:extLst>
            </p:cNvPr>
            <p:cNvCxnSpPr>
              <a:cxnSpLocks noChangeShapeType="1"/>
              <a:stCxn id="58" idx="1"/>
              <a:endCxn id="52" idx="2"/>
            </p:cNvCxnSpPr>
            <p:nvPr/>
          </p:nvCxnSpPr>
          <p:spPr bwMode="auto">
            <a:xfrm rot="10800000">
              <a:off x="5023" y="2424"/>
              <a:ext cx="143" cy="720"/>
            </a:xfrm>
            <a:prstGeom prst="bentConnector2">
              <a:avLst/>
            </a:prstGeom>
            <a:grpFill/>
            <a:ln w="28575">
              <a:solidFill>
                <a:schemeClr val="tx1"/>
              </a:solidFill>
              <a:miter lim="800000"/>
              <a:headEnd/>
              <a:tailEnd/>
            </a:ln>
          </p:spPr>
        </p:cxnSp>
        <p:cxnSp>
          <p:nvCxnSpPr>
            <p:cNvPr id="37" name="_s8226">
              <a:extLst>
                <a:ext uri="{FF2B5EF4-FFF2-40B4-BE49-F238E27FC236}">
                  <a16:creationId xmlns:a16="http://schemas.microsoft.com/office/drawing/2014/main" id="{CBA29D60-8535-9B43-8282-18153BAFB655}"/>
                </a:ext>
              </a:extLst>
            </p:cNvPr>
            <p:cNvCxnSpPr>
              <a:cxnSpLocks noChangeShapeType="1"/>
              <a:stCxn id="57" idx="1"/>
              <a:endCxn id="52" idx="2"/>
            </p:cNvCxnSpPr>
            <p:nvPr/>
          </p:nvCxnSpPr>
          <p:spPr bwMode="auto">
            <a:xfrm rot="10800000">
              <a:off x="5023" y="2424"/>
              <a:ext cx="143" cy="1152"/>
            </a:xfrm>
            <a:prstGeom prst="bentConnector2">
              <a:avLst/>
            </a:prstGeom>
            <a:grpFill/>
            <a:ln w="28575">
              <a:solidFill>
                <a:schemeClr val="tx1"/>
              </a:solidFill>
              <a:miter lim="800000"/>
              <a:headEnd/>
              <a:tailEnd/>
            </a:ln>
          </p:spPr>
        </p:cxnSp>
        <p:cxnSp>
          <p:nvCxnSpPr>
            <p:cNvPr id="38" name="_s8227">
              <a:extLst>
                <a:ext uri="{FF2B5EF4-FFF2-40B4-BE49-F238E27FC236}">
                  <a16:creationId xmlns:a16="http://schemas.microsoft.com/office/drawing/2014/main" id="{2E82CE8F-8020-BD4B-98FD-D4C03298472E}"/>
                </a:ext>
              </a:extLst>
            </p:cNvPr>
            <p:cNvCxnSpPr>
              <a:cxnSpLocks noChangeShapeType="1"/>
              <a:stCxn id="56" idx="1"/>
              <a:endCxn id="53" idx="2"/>
            </p:cNvCxnSpPr>
            <p:nvPr/>
          </p:nvCxnSpPr>
          <p:spPr bwMode="auto">
            <a:xfrm rot="10800000">
              <a:off x="6145" y="2424"/>
              <a:ext cx="172" cy="720"/>
            </a:xfrm>
            <a:prstGeom prst="bentConnector2">
              <a:avLst/>
            </a:prstGeom>
            <a:grpFill/>
            <a:ln w="28575">
              <a:solidFill>
                <a:schemeClr val="tx1"/>
              </a:solidFill>
              <a:miter lim="800000"/>
              <a:headEnd/>
              <a:tailEnd/>
            </a:ln>
          </p:spPr>
        </p:cxnSp>
        <p:cxnSp>
          <p:nvCxnSpPr>
            <p:cNvPr id="39" name="_s8228">
              <a:extLst>
                <a:ext uri="{FF2B5EF4-FFF2-40B4-BE49-F238E27FC236}">
                  <a16:creationId xmlns:a16="http://schemas.microsoft.com/office/drawing/2014/main" id="{F34AF694-C1AF-464C-95CF-155660783B49}"/>
                </a:ext>
              </a:extLst>
            </p:cNvPr>
            <p:cNvCxnSpPr>
              <a:cxnSpLocks noChangeShapeType="1"/>
              <a:stCxn id="55" idx="1"/>
              <a:endCxn id="53" idx="2"/>
            </p:cNvCxnSpPr>
            <p:nvPr/>
          </p:nvCxnSpPr>
          <p:spPr bwMode="auto">
            <a:xfrm rot="10800000">
              <a:off x="6145" y="2424"/>
              <a:ext cx="172" cy="288"/>
            </a:xfrm>
            <a:prstGeom prst="bentConnector2">
              <a:avLst/>
            </a:prstGeom>
            <a:grpFill/>
            <a:ln w="28575">
              <a:solidFill>
                <a:schemeClr val="tx1"/>
              </a:solidFill>
              <a:miter lim="800000"/>
              <a:headEnd/>
              <a:tailEnd/>
            </a:ln>
          </p:spPr>
        </p:cxnSp>
        <p:cxnSp>
          <p:nvCxnSpPr>
            <p:cNvPr id="40" name="_s8229">
              <a:extLst>
                <a:ext uri="{FF2B5EF4-FFF2-40B4-BE49-F238E27FC236}">
                  <a16:creationId xmlns:a16="http://schemas.microsoft.com/office/drawing/2014/main" id="{90F75F76-1DF8-6F44-98D2-98D61F792B92}"/>
                </a:ext>
              </a:extLst>
            </p:cNvPr>
            <p:cNvCxnSpPr>
              <a:cxnSpLocks noChangeShapeType="1"/>
              <a:stCxn id="54" idx="1"/>
              <a:endCxn id="52" idx="2"/>
            </p:cNvCxnSpPr>
            <p:nvPr/>
          </p:nvCxnSpPr>
          <p:spPr bwMode="auto">
            <a:xfrm rot="10800000">
              <a:off x="5023" y="2424"/>
              <a:ext cx="143" cy="289"/>
            </a:xfrm>
            <a:prstGeom prst="bentConnector2">
              <a:avLst/>
            </a:prstGeom>
            <a:grpFill/>
            <a:ln w="28575">
              <a:solidFill>
                <a:schemeClr val="tx1"/>
              </a:solidFill>
              <a:miter lim="800000"/>
              <a:headEnd/>
              <a:tailEnd/>
            </a:ln>
          </p:spPr>
        </p:cxnSp>
        <p:cxnSp>
          <p:nvCxnSpPr>
            <p:cNvPr id="41" name="_s8230">
              <a:extLst>
                <a:ext uri="{FF2B5EF4-FFF2-40B4-BE49-F238E27FC236}">
                  <a16:creationId xmlns:a16="http://schemas.microsoft.com/office/drawing/2014/main" id="{3E3ABEB9-A7E7-3845-81B5-89694B534AD6}"/>
                </a:ext>
              </a:extLst>
            </p:cNvPr>
            <p:cNvCxnSpPr>
              <a:cxnSpLocks noChangeShapeType="1"/>
              <a:stCxn id="53" idx="0"/>
              <a:endCxn id="49" idx="2"/>
            </p:cNvCxnSpPr>
            <p:nvPr/>
          </p:nvCxnSpPr>
          <p:spPr bwMode="auto">
            <a:xfrm flipV="1">
              <a:off x="6144" y="1927"/>
              <a:ext cx="24" cy="209"/>
            </a:xfrm>
            <a:prstGeom prst="straightConnector1">
              <a:avLst/>
            </a:prstGeom>
            <a:grpFill/>
            <a:ln w="28575">
              <a:solidFill>
                <a:schemeClr val="tx1"/>
              </a:solidFill>
              <a:round/>
              <a:headEnd/>
              <a:tailEnd/>
            </a:ln>
          </p:spPr>
        </p:cxnSp>
        <p:cxnSp>
          <p:nvCxnSpPr>
            <p:cNvPr id="42" name="_s8231">
              <a:extLst>
                <a:ext uri="{FF2B5EF4-FFF2-40B4-BE49-F238E27FC236}">
                  <a16:creationId xmlns:a16="http://schemas.microsoft.com/office/drawing/2014/main" id="{D4F8E637-CC89-7B42-835C-B66C755520A7}"/>
                </a:ext>
              </a:extLst>
            </p:cNvPr>
            <p:cNvCxnSpPr>
              <a:cxnSpLocks noChangeShapeType="1"/>
            </p:cNvCxnSpPr>
            <p:nvPr/>
          </p:nvCxnSpPr>
          <p:spPr bwMode="auto">
            <a:xfrm rot="16200000">
              <a:off x="5525" y="1506"/>
              <a:ext cx="145" cy="1151"/>
            </a:xfrm>
            <a:prstGeom prst="bentConnector3">
              <a:avLst>
                <a:gd name="adj1" fmla="val 49352"/>
              </a:avLst>
            </a:prstGeom>
            <a:grpFill/>
            <a:ln w="28575">
              <a:solidFill>
                <a:schemeClr val="tx1"/>
              </a:solidFill>
              <a:miter lim="800000"/>
              <a:headEnd/>
              <a:tailEnd/>
            </a:ln>
          </p:spPr>
        </p:cxnSp>
        <p:cxnSp>
          <p:nvCxnSpPr>
            <p:cNvPr id="43" name="_s8232">
              <a:extLst>
                <a:ext uri="{FF2B5EF4-FFF2-40B4-BE49-F238E27FC236}">
                  <a16:creationId xmlns:a16="http://schemas.microsoft.com/office/drawing/2014/main" id="{A72B1D70-D411-6344-9577-B2137A6DA05F}"/>
                </a:ext>
              </a:extLst>
            </p:cNvPr>
            <p:cNvCxnSpPr>
              <a:cxnSpLocks noChangeShapeType="1"/>
              <a:stCxn id="51" idx="0"/>
              <a:endCxn id="48" idx="2"/>
            </p:cNvCxnSpPr>
            <p:nvPr/>
          </p:nvCxnSpPr>
          <p:spPr bwMode="auto">
            <a:xfrm flipH="1" flipV="1">
              <a:off x="2715" y="1941"/>
              <a:ext cx="3" cy="195"/>
            </a:xfrm>
            <a:prstGeom prst="straightConnector1">
              <a:avLst/>
            </a:prstGeom>
            <a:grpFill/>
            <a:ln w="28575">
              <a:solidFill>
                <a:schemeClr val="tx1"/>
              </a:solidFill>
              <a:round/>
              <a:headEnd/>
              <a:tailEnd/>
            </a:ln>
          </p:spPr>
        </p:cxnSp>
        <p:cxnSp>
          <p:nvCxnSpPr>
            <p:cNvPr id="44" name="_s8233">
              <a:extLst>
                <a:ext uri="{FF2B5EF4-FFF2-40B4-BE49-F238E27FC236}">
                  <a16:creationId xmlns:a16="http://schemas.microsoft.com/office/drawing/2014/main" id="{BFBAA7F3-55C1-6B44-A1B2-9697A400A09D}"/>
                </a:ext>
              </a:extLst>
            </p:cNvPr>
            <p:cNvCxnSpPr>
              <a:cxnSpLocks noChangeShapeType="1"/>
              <a:stCxn id="50" idx="0"/>
              <a:endCxn id="48" idx="2"/>
            </p:cNvCxnSpPr>
            <p:nvPr/>
          </p:nvCxnSpPr>
          <p:spPr bwMode="auto">
            <a:xfrm rot="5400000" flipH="1" flipV="1">
              <a:off x="2043" y="1464"/>
              <a:ext cx="195" cy="1149"/>
            </a:xfrm>
            <a:prstGeom prst="bentConnector3">
              <a:avLst>
                <a:gd name="adj1" fmla="val 50000"/>
              </a:avLst>
            </a:prstGeom>
            <a:grpFill/>
            <a:ln w="28575">
              <a:solidFill>
                <a:schemeClr val="tx1"/>
              </a:solidFill>
              <a:miter lim="800000"/>
              <a:headEnd/>
              <a:tailEnd/>
            </a:ln>
          </p:spPr>
        </p:cxnSp>
        <p:cxnSp>
          <p:nvCxnSpPr>
            <p:cNvPr id="45" name="_s8234">
              <a:extLst>
                <a:ext uri="{FF2B5EF4-FFF2-40B4-BE49-F238E27FC236}">
                  <a16:creationId xmlns:a16="http://schemas.microsoft.com/office/drawing/2014/main" id="{AA9DB68A-AFF9-A944-A598-A47B52D81B04}"/>
                </a:ext>
              </a:extLst>
            </p:cNvPr>
            <p:cNvCxnSpPr>
              <a:cxnSpLocks noChangeShapeType="1"/>
            </p:cNvCxnSpPr>
            <p:nvPr/>
          </p:nvCxnSpPr>
          <p:spPr bwMode="auto">
            <a:xfrm rot="16200000" flipV="1">
              <a:off x="4990" y="1221"/>
              <a:ext cx="639" cy="1729"/>
            </a:xfrm>
            <a:prstGeom prst="bentConnector2">
              <a:avLst/>
            </a:prstGeom>
            <a:grpFill/>
            <a:ln w="28575">
              <a:solidFill>
                <a:schemeClr val="tx1"/>
              </a:solidFill>
              <a:miter lim="800000"/>
              <a:headEnd/>
              <a:tailEnd/>
            </a:ln>
          </p:spPr>
        </p:cxnSp>
        <p:cxnSp>
          <p:nvCxnSpPr>
            <p:cNvPr id="46" name="_s8235">
              <a:extLst>
                <a:ext uri="{FF2B5EF4-FFF2-40B4-BE49-F238E27FC236}">
                  <a16:creationId xmlns:a16="http://schemas.microsoft.com/office/drawing/2014/main" id="{E2B70C22-A5F7-6541-9249-F62C3498B30A}"/>
                </a:ext>
              </a:extLst>
            </p:cNvPr>
            <p:cNvCxnSpPr>
              <a:cxnSpLocks noChangeShapeType="1"/>
            </p:cNvCxnSpPr>
            <p:nvPr/>
          </p:nvCxnSpPr>
          <p:spPr bwMode="auto">
            <a:xfrm>
              <a:off x="2719" y="1772"/>
              <a:ext cx="1927" cy="6"/>
            </a:xfrm>
            <a:prstGeom prst="bentConnector3">
              <a:avLst>
                <a:gd name="adj1" fmla="val 50000"/>
              </a:avLst>
            </a:prstGeom>
            <a:grpFill/>
            <a:ln w="28575">
              <a:solidFill>
                <a:schemeClr val="tx1"/>
              </a:solidFill>
              <a:miter lim="800000"/>
              <a:headEnd/>
              <a:tailEnd/>
            </a:ln>
          </p:spPr>
        </p:cxnSp>
        <p:sp>
          <p:nvSpPr>
            <p:cNvPr id="47" name="_s8236">
              <a:extLst>
                <a:ext uri="{FF2B5EF4-FFF2-40B4-BE49-F238E27FC236}">
                  <a16:creationId xmlns:a16="http://schemas.microsoft.com/office/drawing/2014/main" id="{DFD2E2A8-CAA2-784F-8B88-D28D19B6DE8D}"/>
                </a:ext>
              </a:extLst>
            </p:cNvPr>
            <p:cNvSpPr>
              <a:spLocks noChangeArrowheads="1"/>
            </p:cNvSpPr>
            <p:nvPr/>
          </p:nvSpPr>
          <p:spPr bwMode="auto">
            <a:xfrm>
              <a:off x="2717" y="375"/>
              <a:ext cx="3456" cy="50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2000" b="1" dirty="0">
                  <a:solidFill>
                    <a:schemeClr val="bg1"/>
                  </a:solidFill>
                  <a:effectLst>
                    <a:outerShdw blurRad="38100" dist="38100" dir="2700000" algn="tl">
                      <a:srgbClr val="000000">
                        <a:alpha val="43137"/>
                      </a:srgbClr>
                    </a:outerShdw>
                  </a:effectLst>
                  <a:ea typeface="Microsoft JhengHei" panose="020B0604030504040204" pitchFamily="34" charset="-120"/>
                  <a:cs typeface="Times New Roman" charset="0"/>
                </a:rPr>
                <a:t>OTDC-WH</a:t>
              </a:r>
            </a:p>
          </p:txBody>
        </p:sp>
        <p:sp>
          <p:nvSpPr>
            <p:cNvPr id="48" name="_s8237">
              <a:extLst>
                <a:ext uri="{FF2B5EF4-FFF2-40B4-BE49-F238E27FC236}">
                  <a16:creationId xmlns:a16="http://schemas.microsoft.com/office/drawing/2014/main" id="{2E41E78B-FE66-C649-8F0B-BF44598995E0}"/>
                </a:ext>
              </a:extLst>
            </p:cNvPr>
            <p:cNvSpPr>
              <a:spLocks noChangeArrowheads="1"/>
            </p:cNvSpPr>
            <p:nvPr/>
          </p:nvSpPr>
          <p:spPr bwMode="auto">
            <a:xfrm>
              <a:off x="1832" y="1484"/>
              <a:ext cx="1513" cy="45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539" b="1" dirty="0">
                  <a:solidFill>
                    <a:schemeClr val="bg1"/>
                  </a:solidFill>
                  <a:effectLst>
                    <a:outerShdw blurRad="38100" dist="38100" dir="2700000" algn="tl">
                      <a:srgbClr val="000000"/>
                    </a:outerShdw>
                  </a:effectLst>
                  <a:ea typeface="微軟正黑體" panose="020B0604030504040204" pitchFamily="34" charset="-120"/>
                </a:rPr>
                <a:t>Transplantation</a:t>
              </a:r>
              <a:endParaRPr lang="zh-TW" altLang="en-US" sz="1539"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49" name="_s8238">
              <a:extLst>
                <a:ext uri="{FF2B5EF4-FFF2-40B4-BE49-F238E27FC236}">
                  <a16:creationId xmlns:a16="http://schemas.microsoft.com/office/drawing/2014/main" id="{7EB90B61-E7CD-2547-B7BC-03067AEB4077}"/>
                </a:ext>
              </a:extLst>
            </p:cNvPr>
            <p:cNvSpPr>
              <a:spLocks noChangeArrowheads="1"/>
            </p:cNvSpPr>
            <p:nvPr/>
          </p:nvSpPr>
          <p:spPr bwMode="auto">
            <a:xfrm>
              <a:off x="5454" y="1441"/>
              <a:ext cx="1428" cy="4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539" b="1" dirty="0">
                  <a:solidFill>
                    <a:schemeClr val="bg1"/>
                  </a:solidFill>
                  <a:effectLst>
                    <a:outerShdw blurRad="38100" dist="38100" dir="2700000" algn="tl">
                      <a:srgbClr val="000000"/>
                    </a:outerShdw>
                  </a:effectLst>
                  <a:ea typeface="微軟正黑體" panose="020B0604030504040204" pitchFamily="34" charset="-120"/>
                </a:rPr>
                <a:t>Donation</a:t>
              </a:r>
              <a:endParaRPr lang="zh-TW" altLang="en-US" sz="1539"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0" name="_s8239">
              <a:extLst>
                <a:ext uri="{FF2B5EF4-FFF2-40B4-BE49-F238E27FC236}">
                  <a16:creationId xmlns:a16="http://schemas.microsoft.com/office/drawing/2014/main" id="{6A2E0AFE-BD2D-7942-9FDF-C8984EEF2878}"/>
                </a:ext>
              </a:extLst>
            </p:cNvPr>
            <p:cNvSpPr>
              <a:spLocks noChangeArrowheads="1"/>
            </p:cNvSpPr>
            <p:nvPr/>
          </p:nvSpPr>
          <p:spPr bwMode="auto">
            <a:xfrm>
              <a:off x="1134"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Surgery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1" name="_s8240">
              <a:extLst>
                <a:ext uri="{FF2B5EF4-FFF2-40B4-BE49-F238E27FC236}">
                  <a16:creationId xmlns:a16="http://schemas.microsoft.com/office/drawing/2014/main" id="{D39DDEF3-1712-E246-B7F3-3652ED4D962E}"/>
                </a:ext>
              </a:extLst>
            </p:cNvPr>
            <p:cNvSpPr>
              <a:spLocks noChangeArrowheads="1"/>
            </p:cNvSpPr>
            <p:nvPr/>
          </p:nvSpPr>
          <p:spPr bwMode="auto">
            <a:xfrm>
              <a:off x="2286"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Medicine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2" name="_s8241">
              <a:extLst>
                <a:ext uri="{FF2B5EF4-FFF2-40B4-BE49-F238E27FC236}">
                  <a16:creationId xmlns:a16="http://schemas.microsoft.com/office/drawing/2014/main" id="{5C2CED5E-8A7A-B749-828F-4869E9981211}"/>
                </a:ext>
              </a:extLst>
            </p:cNvPr>
            <p:cNvSpPr>
              <a:spLocks noChangeArrowheads="1"/>
            </p:cNvSpPr>
            <p:nvPr/>
          </p:nvSpPr>
          <p:spPr bwMode="auto">
            <a:xfrm>
              <a:off x="4590"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Recovery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3" name="_s8242">
              <a:extLst>
                <a:ext uri="{FF2B5EF4-FFF2-40B4-BE49-F238E27FC236}">
                  <a16:creationId xmlns:a16="http://schemas.microsoft.com/office/drawing/2014/main" id="{759DDFAD-6957-2C48-8A3E-62AE305E9497}"/>
                </a:ext>
              </a:extLst>
            </p:cNvPr>
            <p:cNvSpPr>
              <a:spLocks noChangeArrowheads="1"/>
            </p:cNvSpPr>
            <p:nvPr/>
          </p:nvSpPr>
          <p:spPr bwMode="auto">
            <a:xfrm>
              <a:off x="5540" y="2136"/>
              <a:ext cx="1209"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Family counseling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4" name="_s8243">
              <a:extLst>
                <a:ext uri="{FF2B5EF4-FFF2-40B4-BE49-F238E27FC236}">
                  <a16:creationId xmlns:a16="http://schemas.microsoft.com/office/drawing/2014/main" id="{13FA2C37-5BE9-3540-AA15-2D77870F6D68}"/>
                </a:ext>
              </a:extLst>
            </p:cNvPr>
            <p:cNvSpPr>
              <a:spLocks noChangeArrowheads="1"/>
            </p:cNvSpPr>
            <p:nvPr/>
          </p:nvSpPr>
          <p:spPr bwMode="auto">
            <a:xfrm>
              <a:off x="5166"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Coordinator </a:t>
              </a:r>
              <a:endParaRPr lang="zh-TW" altLang="en-US" sz="1197" b="1" dirty="0">
                <a:solidFill>
                  <a:schemeClr val="bg1"/>
                </a:solidFill>
                <a:ea typeface="微軟正黑體" panose="020B0604030504040204" pitchFamily="34" charset="-120"/>
              </a:endParaRPr>
            </a:p>
          </p:txBody>
        </p:sp>
        <p:sp>
          <p:nvSpPr>
            <p:cNvPr id="55" name="_s8244">
              <a:extLst>
                <a:ext uri="{FF2B5EF4-FFF2-40B4-BE49-F238E27FC236}">
                  <a16:creationId xmlns:a16="http://schemas.microsoft.com/office/drawing/2014/main" id="{95D5C5D9-023B-024F-8663-5C5A2D81176C}"/>
                </a:ext>
              </a:extLst>
            </p:cNvPr>
            <p:cNvSpPr>
              <a:spLocks noChangeArrowheads="1"/>
            </p:cNvSpPr>
            <p:nvPr/>
          </p:nvSpPr>
          <p:spPr bwMode="auto">
            <a:xfrm>
              <a:off x="6317"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Community </a:t>
              </a:r>
              <a:endParaRPr lang="zh-TW" altLang="en-US" sz="1197" b="1" dirty="0">
                <a:solidFill>
                  <a:schemeClr val="bg1"/>
                </a:solidFill>
                <a:ea typeface="微軟正黑體" panose="020B0604030504040204" pitchFamily="34" charset="-120"/>
              </a:endParaRPr>
            </a:p>
          </p:txBody>
        </p:sp>
        <p:sp>
          <p:nvSpPr>
            <p:cNvPr id="56" name="_s8245">
              <a:extLst>
                <a:ext uri="{FF2B5EF4-FFF2-40B4-BE49-F238E27FC236}">
                  <a16:creationId xmlns:a16="http://schemas.microsoft.com/office/drawing/2014/main" id="{B6B77D19-69BC-024D-A315-C01F92D39A04}"/>
                </a:ext>
              </a:extLst>
            </p:cNvPr>
            <p:cNvSpPr>
              <a:spLocks noChangeArrowheads="1"/>
            </p:cNvSpPr>
            <p:nvPr/>
          </p:nvSpPr>
          <p:spPr bwMode="auto">
            <a:xfrm>
              <a:off x="6317" y="3000"/>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Hospital </a:t>
              </a:r>
              <a:endParaRPr lang="zh-TW" altLang="en-US" sz="1197" b="1" dirty="0">
                <a:solidFill>
                  <a:schemeClr val="bg1"/>
                </a:solidFill>
                <a:ea typeface="微軟正黑體" panose="020B0604030504040204" pitchFamily="34" charset="-120"/>
              </a:endParaRPr>
            </a:p>
          </p:txBody>
        </p:sp>
        <p:sp>
          <p:nvSpPr>
            <p:cNvPr id="57" name="_s8246">
              <a:extLst>
                <a:ext uri="{FF2B5EF4-FFF2-40B4-BE49-F238E27FC236}">
                  <a16:creationId xmlns:a16="http://schemas.microsoft.com/office/drawing/2014/main" id="{3AAD5E7C-1B65-B444-B198-D113FB4048FE}"/>
                </a:ext>
              </a:extLst>
            </p:cNvPr>
            <p:cNvSpPr>
              <a:spLocks noChangeArrowheads="1"/>
            </p:cNvSpPr>
            <p:nvPr/>
          </p:nvSpPr>
          <p:spPr bwMode="auto">
            <a:xfrm>
              <a:off x="5166" y="3432"/>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Volunteer </a:t>
              </a:r>
              <a:endParaRPr lang="zh-TW" altLang="en-US" sz="1197" b="1" dirty="0">
                <a:solidFill>
                  <a:schemeClr val="bg1"/>
                </a:solidFill>
                <a:ea typeface="微軟正黑體" panose="020B0604030504040204" pitchFamily="34" charset="-120"/>
              </a:endParaRPr>
            </a:p>
          </p:txBody>
        </p:sp>
        <p:sp>
          <p:nvSpPr>
            <p:cNvPr id="58" name="_s8247">
              <a:extLst>
                <a:ext uri="{FF2B5EF4-FFF2-40B4-BE49-F238E27FC236}">
                  <a16:creationId xmlns:a16="http://schemas.microsoft.com/office/drawing/2014/main" id="{3FD2F5BA-F289-CB46-8DBD-63517617D38A}"/>
                </a:ext>
              </a:extLst>
            </p:cNvPr>
            <p:cNvSpPr>
              <a:spLocks noChangeArrowheads="1"/>
            </p:cNvSpPr>
            <p:nvPr/>
          </p:nvSpPr>
          <p:spPr bwMode="auto">
            <a:xfrm>
              <a:off x="5166" y="3000"/>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Social worker</a:t>
              </a:r>
              <a:r>
                <a:rPr lang="zh-TW" altLang="en-US" sz="1197" b="1" dirty="0">
                  <a:solidFill>
                    <a:schemeClr val="bg1"/>
                  </a:solidFill>
                  <a:ea typeface="微軟正黑體" panose="020B0604030504040204" pitchFamily="34" charset="-120"/>
                </a:rPr>
                <a:t> </a:t>
              </a:r>
            </a:p>
          </p:txBody>
        </p:sp>
        <p:sp>
          <p:nvSpPr>
            <p:cNvPr id="59" name="_s8248">
              <a:extLst>
                <a:ext uri="{FF2B5EF4-FFF2-40B4-BE49-F238E27FC236}">
                  <a16:creationId xmlns:a16="http://schemas.microsoft.com/office/drawing/2014/main" id="{778A6F92-B1DE-A747-BCB8-69F6FDC1A9B2}"/>
                </a:ext>
              </a:extLst>
            </p:cNvPr>
            <p:cNvSpPr>
              <a:spLocks noChangeArrowheads="1"/>
            </p:cNvSpPr>
            <p:nvPr/>
          </p:nvSpPr>
          <p:spPr bwMode="auto">
            <a:xfrm>
              <a:off x="1710" y="2568"/>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941" b="1" dirty="0">
                  <a:solidFill>
                    <a:schemeClr val="bg1"/>
                  </a:solidFill>
                  <a:ea typeface="微軟正黑體" panose="020B0604030504040204" pitchFamily="34" charset="-120"/>
                </a:rPr>
                <a:t>TX Surgery </a:t>
              </a:r>
              <a:endParaRPr lang="zh-TW" altLang="en-US" sz="941" b="1" dirty="0">
                <a:solidFill>
                  <a:schemeClr val="bg1"/>
                </a:solidFill>
                <a:ea typeface="微軟正黑體" panose="020B0604030504040204" pitchFamily="34" charset="-120"/>
              </a:endParaRPr>
            </a:p>
          </p:txBody>
        </p:sp>
        <p:sp>
          <p:nvSpPr>
            <p:cNvPr id="60" name="_s8249">
              <a:extLst>
                <a:ext uri="{FF2B5EF4-FFF2-40B4-BE49-F238E27FC236}">
                  <a16:creationId xmlns:a16="http://schemas.microsoft.com/office/drawing/2014/main" id="{ACF1C22A-3E73-124D-BAC8-B7355978BDB7}"/>
                </a:ext>
              </a:extLst>
            </p:cNvPr>
            <p:cNvSpPr>
              <a:spLocks noChangeArrowheads="1"/>
            </p:cNvSpPr>
            <p:nvPr/>
          </p:nvSpPr>
          <p:spPr bwMode="auto">
            <a:xfrm>
              <a:off x="1710" y="3400"/>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CVS</a:t>
              </a:r>
              <a:endParaRPr lang="zh-TW" altLang="en-US" sz="1197" b="1" dirty="0">
                <a:solidFill>
                  <a:schemeClr val="bg1"/>
                </a:solidFill>
                <a:ea typeface="微軟正黑體" panose="020B0604030504040204" pitchFamily="34" charset="-120"/>
              </a:endParaRPr>
            </a:p>
          </p:txBody>
        </p:sp>
        <p:sp>
          <p:nvSpPr>
            <p:cNvPr id="61" name="_s8250">
              <a:extLst>
                <a:ext uri="{FF2B5EF4-FFF2-40B4-BE49-F238E27FC236}">
                  <a16:creationId xmlns:a16="http://schemas.microsoft.com/office/drawing/2014/main" id="{1EF25C34-648A-D146-B287-B9A2C2C2BD8F}"/>
                </a:ext>
              </a:extLst>
            </p:cNvPr>
            <p:cNvSpPr>
              <a:spLocks noChangeArrowheads="1"/>
            </p:cNvSpPr>
            <p:nvPr/>
          </p:nvSpPr>
          <p:spPr bwMode="auto">
            <a:xfrm>
              <a:off x="1710" y="2982"/>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Urology</a:t>
              </a:r>
              <a:endParaRPr lang="zh-TW" altLang="en-US" sz="1197" b="1" dirty="0">
                <a:solidFill>
                  <a:schemeClr val="bg1"/>
                </a:solidFill>
                <a:ea typeface="微軟正黑體" panose="020B0604030504040204" pitchFamily="34" charset="-120"/>
              </a:endParaRPr>
            </a:p>
          </p:txBody>
        </p:sp>
        <p:sp>
          <p:nvSpPr>
            <p:cNvPr id="62" name="_s8251">
              <a:extLst>
                <a:ext uri="{FF2B5EF4-FFF2-40B4-BE49-F238E27FC236}">
                  <a16:creationId xmlns:a16="http://schemas.microsoft.com/office/drawing/2014/main" id="{7021C2E9-6B5C-8648-BDC4-9924704E1510}"/>
                </a:ext>
              </a:extLst>
            </p:cNvPr>
            <p:cNvSpPr>
              <a:spLocks noChangeArrowheads="1"/>
            </p:cNvSpPr>
            <p:nvPr/>
          </p:nvSpPr>
          <p:spPr bwMode="auto">
            <a:xfrm>
              <a:off x="1710" y="418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PS</a:t>
              </a:r>
              <a:endParaRPr lang="zh-TW" altLang="en-US" sz="1197" b="1" dirty="0">
                <a:solidFill>
                  <a:schemeClr val="bg1"/>
                </a:solidFill>
                <a:ea typeface="微軟正黑體" panose="020B0604030504040204" pitchFamily="34" charset="-120"/>
              </a:endParaRPr>
            </a:p>
          </p:txBody>
        </p:sp>
        <p:sp>
          <p:nvSpPr>
            <p:cNvPr id="63" name="_s8252">
              <a:extLst>
                <a:ext uri="{FF2B5EF4-FFF2-40B4-BE49-F238E27FC236}">
                  <a16:creationId xmlns:a16="http://schemas.microsoft.com/office/drawing/2014/main" id="{39F6CCC4-4653-A440-9708-A88D944F02AB}"/>
                </a:ext>
              </a:extLst>
            </p:cNvPr>
            <p:cNvSpPr>
              <a:spLocks noChangeArrowheads="1"/>
            </p:cNvSpPr>
            <p:nvPr/>
          </p:nvSpPr>
          <p:spPr bwMode="auto">
            <a:xfrm>
              <a:off x="1710" y="4585"/>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Ortho</a:t>
              </a:r>
              <a:endParaRPr lang="zh-TW" altLang="en-US" sz="1197" b="1" dirty="0">
                <a:solidFill>
                  <a:schemeClr val="bg1"/>
                </a:solidFill>
                <a:ea typeface="微軟正黑體" panose="020B0604030504040204" pitchFamily="34" charset="-120"/>
              </a:endParaRPr>
            </a:p>
          </p:txBody>
        </p:sp>
        <p:sp>
          <p:nvSpPr>
            <p:cNvPr id="64" name="_s8253">
              <a:extLst>
                <a:ext uri="{FF2B5EF4-FFF2-40B4-BE49-F238E27FC236}">
                  <a16:creationId xmlns:a16="http://schemas.microsoft.com/office/drawing/2014/main" id="{A02FF664-EFEA-0841-935A-22E72B1F0B43}"/>
                </a:ext>
              </a:extLst>
            </p:cNvPr>
            <p:cNvSpPr>
              <a:spLocks noChangeArrowheads="1"/>
            </p:cNvSpPr>
            <p:nvPr/>
          </p:nvSpPr>
          <p:spPr bwMode="auto">
            <a:xfrm>
              <a:off x="1710" y="4983"/>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err="1">
                  <a:solidFill>
                    <a:schemeClr val="bg1"/>
                  </a:solidFill>
                  <a:ea typeface="微軟正黑體" panose="020B0604030504040204" pitchFamily="34" charset="-120"/>
                </a:rPr>
                <a:t>Ophthal</a:t>
              </a:r>
              <a:r>
                <a:rPr lang="en-US" altLang="zh-TW" sz="1197" b="1" dirty="0">
                  <a:solidFill>
                    <a:schemeClr val="bg1"/>
                  </a:solidFill>
                  <a:ea typeface="微軟正黑體" panose="020B0604030504040204" pitchFamily="34" charset="-120"/>
                </a:rPr>
                <a:t>.</a:t>
              </a:r>
              <a:endParaRPr lang="zh-TW" altLang="en-US" sz="1197" b="1" dirty="0">
                <a:solidFill>
                  <a:schemeClr val="bg1"/>
                </a:solidFill>
                <a:ea typeface="微軟正黑體" panose="020B0604030504040204" pitchFamily="34" charset="-120"/>
              </a:endParaRPr>
            </a:p>
          </p:txBody>
        </p:sp>
        <p:sp>
          <p:nvSpPr>
            <p:cNvPr id="65" name="_s8254">
              <a:extLst>
                <a:ext uri="{FF2B5EF4-FFF2-40B4-BE49-F238E27FC236}">
                  <a16:creationId xmlns:a16="http://schemas.microsoft.com/office/drawing/2014/main" id="{1FDDF3A1-0008-6942-A60D-C009A8606CCE}"/>
                </a:ext>
              </a:extLst>
            </p:cNvPr>
            <p:cNvSpPr>
              <a:spLocks noChangeArrowheads="1"/>
            </p:cNvSpPr>
            <p:nvPr/>
          </p:nvSpPr>
          <p:spPr bwMode="auto">
            <a:xfrm>
              <a:off x="1710" y="622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OR</a:t>
              </a:r>
              <a:endParaRPr lang="zh-TW" altLang="en-US" sz="1197" b="1" dirty="0">
                <a:solidFill>
                  <a:schemeClr val="bg1"/>
                </a:solidFill>
                <a:ea typeface="微軟正黑體" panose="020B0604030504040204" pitchFamily="34" charset="-120"/>
              </a:endParaRPr>
            </a:p>
          </p:txBody>
        </p:sp>
        <p:sp>
          <p:nvSpPr>
            <p:cNvPr id="66" name="_s8255">
              <a:extLst>
                <a:ext uri="{FF2B5EF4-FFF2-40B4-BE49-F238E27FC236}">
                  <a16:creationId xmlns:a16="http://schemas.microsoft.com/office/drawing/2014/main" id="{96AA4E5B-1218-D94C-B7AA-2D687761000B}"/>
                </a:ext>
              </a:extLst>
            </p:cNvPr>
            <p:cNvSpPr>
              <a:spLocks noChangeArrowheads="1"/>
            </p:cNvSpPr>
            <p:nvPr/>
          </p:nvSpPr>
          <p:spPr bwMode="auto">
            <a:xfrm>
              <a:off x="1710" y="5414"/>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Anesthesia </a:t>
              </a:r>
              <a:endParaRPr lang="zh-TW" altLang="en-US" sz="1197" b="1" dirty="0">
                <a:solidFill>
                  <a:schemeClr val="bg1"/>
                </a:solidFill>
                <a:ea typeface="微軟正黑體" panose="020B0604030504040204" pitchFamily="34" charset="-120"/>
              </a:endParaRPr>
            </a:p>
          </p:txBody>
        </p:sp>
        <p:sp>
          <p:nvSpPr>
            <p:cNvPr id="67" name="_s8256">
              <a:extLst>
                <a:ext uri="{FF2B5EF4-FFF2-40B4-BE49-F238E27FC236}">
                  <a16:creationId xmlns:a16="http://schemas.microsoft.com/office/drawing/2014/main" id="{DF2B013F-84C3-484B-B7FC-E01C9C75FF98}"/>
                </a:ext>
              </a:extLst>
            </p:cNvPr>
            <p:cNvSpPr>
              <a:spLocks noChangeArrowheads="1"/>
            </p:cNvSpPr>
            <p:nvPr/>
          </p:nvSpPr>
          <p:spPr bwMode="auto">
            <a:xfrm>
              <a:off x="3438"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err="1">
                  <a:solidFill>
                    <a:schemeClr val="bg1"/>
                  </a:solidFill>
                  <a:effectLst>
                    <a:outerShdw blurRad="38100" dist="38100" dir="2700000" algn="tl">
                      <a:srgbClr val="000000"/>
                    </a:outerShdw>
                  </a:effectLst>
                  <a:ea typeface="微軟正黑體" panose="020B0604030504040204" pitchFamily="34" charset="-120"/>
                </a:rPr>
                <a:t>Administ</a:t>
              </a:r>
              <a:r>
                <a:rPr lang="en-US" altLang="zh-TW" sz="1368" b="1" dirty="0">
                  <a:solidFill>
                    <a:schemeClr val="bg1"/>
                  </a:solidFill>
                  <a:effectLst>
                    <a:outerShdw blurRad="38100" dist="38100" dir="2700000" algn="tl">
                      <a:srgbClr val="000000"/>
                    </a:outerShdw>
                  </a:effectLst>
                  <a:ea typeface="微軟正黑體" panose="020B0604030504040204" pitchFamily="34" charset="-120"/>
                </a:rPr>
                <a:t>.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68" name="_s8257">
              <a:extLst>
                <a:ext uri="{FF2B5EF4-FFF2-40B4-BE49-F238E27FC236}">
                  <a16:creationId xmlns:a16="http://schemas.microsoft.com/office/drawing/2014/main" id="{49AE3EC5-65CD-524D-BEA0-30FBEF9A911A}"/>
                </a:ext>
              </a:extLst>
            </p:cNvPr>
            <p:cNvSpPr>
              <a:spLocks noChangeArrowheads="1"/>
            </p:cNvSpPr>
            <p:nvPr/>
          </p:nvSpPr>
          <p:spPr bwMode="auto">
            <a:xfrm>
              <a:off x="2862"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a:t>
              </a:r>
              <a:endParaRPr lang="zh-TW" altLang="en-US" sz="1197" b="1" dirty="0">
                <a:solidFill>
                  <a:schemeClr val="bg1"/>
                </a:solidFill>
                <a:ea typeface="微軟正黑體" panose="020B0604030504040204" pitchFamily="34" charset="-120"/>
              </a:endParaRPr>
            </a:p>
          </p:txBody>
        </p:sp>
        <p:sp>
          <p:nvSpPr>
            <p:cNvPr id="69" name="_s8258">
              <a:extLst>
                <a:ext uri="{FF2B5EF4-FFF2-40B4-BE49-F238E27FC236}">
                  <a16:creationId xmlns:a16="http://schemas.microsoft.com/office/drawing/2014/main" id="{92D41F6A-A63D-CD4F-80EC-0181C766A5BF}"/>
                </a:ext>
              </a:extLst>
            </p:cNvPr>
            <p:cNvSpPr>
              <a:spLocks noChangeArrowheads="1"/>
            </p:cNvSpPr>
            <p:nvPr/>
          </p:nvSpPr>
          <p:spPr bwMode="auto">
            <a:xfrm>
              <a:off x="4014"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General affair </a:t>
              </a:r>
              <a:endParaRPr lang="zh-TW" altLang="en-US" sz="1197" b="1" dirty="0">
                <a:solidFill>
                  <a:schemeClr val="bg1"/>
                </a:solidFill>
                <a:ea typeface="微軟正黑體" panose="020B0604030504040204" pitchFamily="34" charset="-120"/>
              </a:endParaRPr>
            </a:p>
          </p:txBody>
        </p:sp>
        <p:sp>
          <p:nvSpPr>
            <p:cNvPr id="70" name="_s8259">
              <a:extLst>
                <a:ext uri="{FF2B5EF4-FFF2-40B4-BE49-F238E27FC236}">
                  <a16:creationId xmlns:a16="http://schemas.microsoft.com/office/drawing/2014/main" id="{981876D2-5D7F-6245-8885-7565E6DC6905}"/>
                </a:ext>
              </a:extLst>
            </p:cNvPr>
            <p:cNvSpPr>
              <a:spLocks noChangeArrowheads="1"/>
            </p:cNvSpPr>
            <p:nvPr/>
          </p:nvSpPr>
          <p:spPr bwMode="auto">
            <a:xfrm>
              <a:off x="2862" y="3432"/>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GI</a:t>
              </a:r>
              <a:endParaRPr lang="zh-TW" altLang="en-US" sz="1197" b="1" dirty="0">
                <a:solidFill>
                  <a:schemeClr val="bg1"/>
                </a:solidFill>
                <a:ea typeface="微軟正黑體" panose="020B0604030504040204" pitchFamily="34" charset="-120"/>
              </a:endParaRPr>
            </a:p>
          </p:txBody>
        </p:sp>
        <p:sp>
          <p:nvSpPr>
            <p:cNvPr id="71" name="_s8260">
              <a:extLst>
                <a:ext uri="{FF2B5EF4-FFF2-40B4-BE49-F238E27FC236}">
                  <a16:creationId xmlns:a16="http://schemas.microsoft.com/office/drawing/2014/main" id="{A263EFA2-3192-B24D-9AF9-727CBBB6464D}"/>
                </a:ext>
              </a:extLst>
            </p:cNvPr>
            <p:cNvSpPr>
              <a:spLocks noChangeArrowheads="1"/>
            </p:cNvSpPr>
            <p:nvPr/>
          </p:nvSpPr>
          <p:spPr bwMode="auto">
            <a:xfrm>
              <a:off x="2862" y="3864"/>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Nephrology </a:t>
              </a:r>
              <a:endParaRPr lang="zh-TW" altLang="en-US" sz="1197" b="1" dirty="0">
                <a:solidFill>
                  <a:schemeClr val="bg1"/>
                </a:solidFill>
                <a:ea typeface="微軟正黑體" panose="020B0604030504040204" pitchFamily="34" charset="-120"/>
              </a:endParaRPr>
            </a:p>
          </p:txBody>
        </p:sp>
        <p:sp>
          <p:nvSpPr>
            <p:cNvPr id="72" name="_s8261">
              <a:extLst>
                <a:ext uri="{FF2B5EF4-FFF2-40B4-BE49-F238E27FC236}">
                  <a16:creationId xmlns:a16="http://schemas.microsoft.com/office/drawing/2014/main" id="{81E14275-E466-C04A-AA20-84B32A21A75C}"/>
                </a:ext>
              </a:extLst>
            </p:cNvPr>
            <p:cNvSpPr>
              <a:spLocks noChangeArrowheads="1"/>
            </p:cNvSpPr>
            <p:nvPr/>
          </p:nvSpPr>
          <p:spPr bwMode="auto">
            <a:xfrm>
              <a:off x="2862" y="429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ID</a:t>
              </a:r>
              <a:endParaRPr lang="zh-TW" altLang="en-US" sz="1197" b="1" dirty="0">
                <a:solidFill>
                  <a:schemeClr val="bg1"/>
                </a:solidFill>
                <a:ea typeface="微軟正黑體" panose="020B0604030504040204" pitchFamily="34" charset="-120"/>
              </a:endParaRPr>
            </a:p>
          </p:txBody>
        </p:sp>
        <p:sp>
          <p:nvSpPr>
            <p:cNvPr id="73" name="_s8262">
              <a:extLst>
                <a:ext uri="{FF2B5EF4-FFF2-40B4-BE49-F238E27FC236}">
                  <a16:creationId xmlns:a16="http://schemas.microsoft.com/office/drawing/2014/main" id="{35450939-AF00-E34C-B0B8-E22F41EBA823}"/>
                </a:ext>
              </a:extLst>
            </p:cNvPr>
            <p:cNvSpPr>
              <a:spLocks noChangeArrowheads="1"/>
            </p:cNvSpPr>
            <p:nvPr/>
          </p:nvSpPr>
          <p:spPr bwMode="auto">
            <a:xfrm>
              <a:off x="2862" y="3000"/>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Chest </a:t>
              </a:r>
              <a:endParaRPr lang="zh-TW" altLang="en-US" sz="1197" b="1" dirty="0">
                <a:solidFill>
                  <a:schemeClr val="bg1"/>
                </a:solidFill>
                <a:ea typeface="微軟正黑體" panose="020B0604030504040204" pitchFamily="34" charset="-120"/>
              </a:endParaRPr>
            </a:p>
          </p:txBody>
        </p:sp>
        <p:sp>
          <p:nvSpPr>
            <p:cNvPr id="74" name="_s8263">
              <a:extLst>
                <a:ext uri="{FF2B5EF4-FFF2-40B4-BE49-F238E27FC236}">
                  <a16:creationId xmlns:a16="http://schemas.microsoft.com/office/drawing/2014/main" id="{70BCF726-5191-7C45-B5FC-721077D7BA9E}"/>
                </a:ext>
              </a:extLst>
            </p:cNvPr>
            <p:cNvSpPr>
              <a:spLocks noChangeArrowheads="1"/>
            </p:cNvSpPr>
            <p:nvPr/>
          </p:nvSpPr>
          <p:spPr bwMode="auto">
            <a:xfrm>
              <a:off x="2862" y="5159"/>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Pathology </a:t>
              </a:r>
              <a:endParaRPr lang="zh-TW" altLang="en-US" sz="1197" b="1" dirty="0">
                <a:solidFill>
                  <a:schemeClr val="bg1"/>
                </a:solidFill>
                <a:ea typeface="微軟正黑體" panose="020B0604030504040204" pitchFamily="34" charset="-120"/>
              </a:endParaRPr>
            </a:p>
          </p:txBody>
        </p:sp>
        <p:sp>
          <p:nvSpPr>
            <p:cNvPr id="75" name="_s8264">
              <a:extLst>
                <a:ext uri="{FF2B5EF4-FFF2-40B4-BE49-F238E27FC236}">
                  <a16:creationId xmlns:a16="http://schemas.microsoft.com/office/drawing/2014/main" id="{4361A71D-0600-D547-8D42-61D2F546955A}"/>
                </a:ext>
              </a:extLst>
            </p:cNvPr>
            <p:cNvSpPr>
              <a:spLocks noChangeArrowheads="1"/>
            </p:cNvSpPr>
            <p:nvPr/>
          </p:nvSpPr>
          <p:spPr bwMode="auto">
            <a:xfrm>
              <a:off x="2862" y="6023"/>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Central Lab. </a:t>
              </a:r>
              <a:endParaRPr lang="zh-TW" altLang="en-US" sz="1197" b="1" dirty="0">
                <a:solidFill>
                  <a:schemeClr val="bg1"/>
                </a:solidFill>
                <a:ea typeface="微軟正黑體" panose="020B0604030504040204" pitchFamily="34" charset="-120"/>
              </a:endParaRPr>
            </a:p>
          </p:txBody>
        </p:sp>
        <p:sp>
          <p:nvSpPr>
            <p:cNvPr id="76" name="_s8265">
              <a:extLst>
                <a:ext uri="{FF2B5EF4-FFF2-40B4-BE49-F238E27FC236}">
                  <a16:creationId xmlns:a16="http://schemas.microsoft.com/office/drawing/2014/main" id="{DAF483AF-39B8-B749-AFBD-6223AF537C90}"/>
                </a:ext>
              </a:extLst>
            </p:cNvPr>
            <p:cNvSpPr>
              <a:spLocks noChangeArrowheads="1"/>
            </p:cNvSpPr>
            <p:nvPr/>
          </p:nvSpPr>
          <p:spPr bwMode="auto">
            <a:xfrm>
              <a:off x="2862" y="688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Serology Lab.</a:t>
              </a:r>
              <a:endParaRPr lang="zh-TW" altLang="en-US" sz="1197" b="1" dirty="0">
                <a:solidFill>
                  <a:schemeClr val="bg1"/>
                </a:solidFill>
                <a:ea typeface="微軟正黑體" panose="020B0604030504040204" pitchFamily="34" charset="-120"/>
              </a:endParaRPr>
            </a:p>
          </p:txBody>
        </p:sp>
        <p:sp>
          <p:nvSpPr>
            <p:cNvPr id="77" name="_s8266">
              <a:extLst>
                <a:ext uri="{FF2B5EF4-FFF2-40B4-BE49-F238E27FC236}">
                  <a16:creationId xmlns:a16="http://schemas.microsoft.com/office/drawing/2014/main" id="{1A8E8257-D840-314A-90B1-0744D5D09D2D}"/>
                </a:ext>
              </a:extLst>
            </p:cNvPr>
            <p:cNvSpPr>
              <a:spLocks noChangeArrowheads="1"/>
            </p:cNvSpPr>
            <p:nvPr/>
          </p:nvSpPr>
          <p:spPr bwMode="auto">
            <a:xfrm>
              <a:off x="2862" y="6455"/>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Virus Lab.</a:t>
              </a:r>
              <a:endParaRPr lang="zh-TW" altLang="en-US" sz="1197" b="1" dirty="0">
                <a:solidFill>
                  <a:schemeClr val="bg1"/>
                </a:solidFill>
                <a:ea typeface="微軟正黑體" panose="020B0604030504040204" pitchFamily="34" charset="-120"/>
              </a:endParaRPr>
            </a:p>
          </p:txBody>
        </p:sp>
        <p:sp>
          <p:nvSpPr>
            <p:cNvPr id="78" name="_s8267">
              <a:extLst>
                <a:ext uri="{FF2B5EF4-FFF2-40B4-BE49-F238E27FC236}">
                  <a16:creationId xmlns:a16="http://schemas.microsoft.com/office/drawing/2014/main" id="{07C56F8D-8B34-7C40-8E73-BD8291E55B2A}"/>
                </a:ext>
              </a:extLst>
            </p:cNvPr>
            <p:cNvSpPr>
              <a:spLocks noChangeArrowheads="1"/>
            </p:cNvSpPr>
            <p:nvPr/>
          </p:nvSpPr>
          <p:spPr bwMode="auto">
            <a:xfrm>
              <a:off x="1710" y="5812"/>
              <a:ext cx="864" cy="2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SICU</a:t>
              </a:r>
              <a:endParaRPr lang="zh-TW" altLang="en-US" sz="1197" b="1" dirty="0">
                <a:solidFill>
                  <a:schemeClr val="bg1"/>
                </a:solidFill>
                <a:ea typeface="微軟正黑體" panose="020B0604030504040204" pitchFamily="34" charset="-120"/>
              </a:endParaRPr>
            </a:p>
          </p:txBody>
        </p:sp>
        <p:sp>
          <p:nvSpPr>
            <p:cNvPr id="79" name="_s8268">
              <a:extLst>
                <a:ext uri="{FF2B5EF4-FFF2-40B4-BE49-F238E27FC236}">
                  <a16:creationId xmlns:a16="http://schemas.microsoft.com/office/drawing/2014/main" id="{741E713C-5250-FF4B-8005-7C57C69F7355}"/>
                </a:ext>
              </a:extLst>
            </p:cNvPr>
            <p:cNvSpPr>
              <a:spLocks noChangeArrowheads="1"/>
            </p:cNvSpPr>
            <p:nvPr/>
          </p:nvSpPr>
          <p:spPr bwMode="auto">
            <a:xfrm>
              <a:off x="2862" y="4728"/>
              <a:ext cx="864" cy="2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MICU</a:t>
              </a:r>
              <a:endParaRPr lang="zh-TW" altLang="en-US" sz="1197" b="1" dirty="0">
                <a:solidFill>
                  <a:schemeClr val="bg1"/>
                </a:solidFill>
                <a:ea typeface="微軟正黑體" panose="020B0604030504040204" pitchFamily="34" charset="-120"/>
              </a:endParaRPr>
            </a:p>
          </p:txBody>
        </p:sp>
        <p:sp>
          <p:nvSpPr>
            <p:cNvPr id="80" name="_s8269">
              <a:extLst>
                <a:ext uri="{FF2B5EF4-FFF2-40B4-BE49-F238E27FC236}">
                  <a16:creationId xmlns:a16="http://schemas.microsoft.com/office/drawing/2014/main" id="{33A1B147-51EB-6749-912E-C92B255E2A82}"/>
                </a:ext>
              </a:extLst>
            </p:cNvPr>
            <p:cNvSpPr>
              <a:spLocks noChangeArrowheads="1"/>
            </p:cNvSpPr>
            <p:nvPr/>
          </p:nvSpPr>
          <p:spPr bwMode="auto">
            <a:xfrm>
              <a:off x="2862" y="5591"/>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Radiology </a:t>
              </a:r>
              <a:endParaRPr lang="zh-TW" altLang="en-US" sz="1197" b="1" dirty="0">
                <a:solidFill>
                  <a:schemeClr val="bg1"/>
                </a:solidFill>
                <a:ea typeface="微軟正黑體" panose="020B0604030504040204" pitchFamily="34" charset="-120"/>
              </a:endParaRPr>
            </a:p>
          </p:txBody>
        </p:sp>
        <p:sp>
          <p:nvSpPr>
            <p:cNvPr id="81" name="_s8270">
              <a:extLst>
                <a:ext uri="{FF2B5EF4-FFF2-40B4-BE49-F238E27FC236}">
                  <a16:creationId xmlns:a16="http://schemas.microsoft.com/office/drawing/2014/main" id="{DA360EA1-C35B-D34B-96B8-2B2FE53DD0A3}"/>
                </a:ext>
              </a:extLst>
            </p:cNvPr>
            <p:cNvSpPr>
              <a:spLocks noChangeArrowheads="1"/>
            </p:cNvSpPr>
            <p:nvPr/>
          </p:nvSpPr>
          <p:spPr bwMode="auto">
            <a:xfrm>
              <a:off x="4014" y="3000"/>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Social worker</a:t>
              </a:r>
              <a:endParaRPr lang="zh-TW" altLang="en-US" sz="1197" b="1" dirty="0">
                <a:solidFill>
                  <a:schemeClr val="bg1"/>
                </a:solidFill>
                <a:ea typeface="微軟正黑體" panose="020B0604030504040204" pitchFamily="34" charset="-120"/>
              </a:endParaRPr>
            </a:p>
          </p:txBody>
        </p:sp>
        <p:sp>
          <p:nvSpPr>
            <p:cNvPr id="82" name="_s8271">
              <a:extLst>
                <a:ext uri="{FF2B5EF4-FFF2-40B4-BE49-F238E27FC236}">
                  <a16:creationId xmlns:a16="http://schemas.microsoft.com/office/drawing/2014/main" id="{3296FC9D-9990-A44E-AA30-036BFE90CB02}"/>
                </a:ext>
              </a:extLst>
            </p:cNvPr>
            <p:cNvSpPr>
              <a:spLocks noChangeArrowheads="1"/>
            </p:cNvSpPr>
            <p:nvPr/>
          </p:nvSpPr>
          <p:spPr bwMode="auto">
            <a:xfrm>
              <a:off x="6795" y="2124"/>
              <a:ext cx="1136" cy="309"/>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Support team</a:t>
              </a:r>
              <a:endParaRPr lang="zh-TW" altLang="en-US" sz="1197"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83" name="_s8272">
              <a:extLst>
                <a:ext uri="{FF2B5EF4-FFF2-40B4-BE49-F238E27FC236}">
                  <a16:creationId xmlns:a16="http://schemas.microsoft.com/office/drawing/2014/main" id="{B036B6E5-2085-E142-8AD4-0933B042D17A}"/>
                </a:ext>
              </a:extLst>
            </p:cNvPr>
            <p:cNvSpPr>
              <a:spLocks noChangeArrowheads="1"/>
            </p:cNvSpPr>
            <p:nvPr/>
          </p:nvSpPr>
          <p:spPr bwMode="auto">
            <a:xfrm>
              <a:off x="7468" y="2568"/>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Neuro </a:t>
              </a:r>
              <a:endParaRPr lang="zh-TW" altLang="en-US" sz="1197" b="1" dirty="0">
                <a:solidFill>
                  <a:schemeClr val="bg1"/>
                </a:solidFill>
                <a:ea typeface="微軟正黑體" panose="020B0604030504040204" pitchFamily="34" charset="-120"/>
              </a:endParaRPr>
            </a:p>
          </p:txBody>
        </p:sp>
        <p:sp>
          <p:nvSpPr>
            <p:cNvPr id="84" name="_s8273">
              <a:extLst>
                <a:ext uri="{FF2B5EF4-FFF2-40B4-BE49-F238E27FC236}">
                  <a16:creationId xmlns:a16="http://schemas.microsoft.com/office/drawing/2014/main" id="{6AD39B8E-1FEA-AB4D-BFA4-516A876B0469}"/>
                </a:ext>
              </a:extLst>
            </p:cNvPr>
            <p:cNvSpPr>
              <a:spLocks noChangeArrowheads="1"/>
            </p:cNvSpPr>
            <p:nvPr/>
          </p:nvSpPr>
          <p:spPr bwMode="auto">
            <a:xfrm>
              <a:off x="7468" y="3000"/>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NS</a:t>
              </a:r>
              <a:endParaRPr lang="zh-TW" altLang="en-US" sz="1197" b="1" dirty="0">
                <a:solidFill>
                  <a:schemeClr val="bg1"/>
                </a:solidFill>
                <a:ea typeface="微軟正黑體" panose="020B0604030504040204" pitchFamily="34" charset="-120"/>
              </a:endParaRPr>
            </a:p>
          </p:txBody>
        </p:sp>
        <p:sp>
          <p:nvSpPr>
            <p:cNvPr id="85" name="_s8274">
              <a:extLst>
                <a:ext uri="{FF2B5EF4-FFF2-40B4-BE49-F238E27FC236}">
                  <a16:creationId xmlns:a16="http://schemas.microsoft.com/office/drawing/2014/main" id="{A9DAF156-007B-4F4D-8FD2-6938167493ED}"/>
                </a:ext>
              </a:extLst>
            </p:cNvPr>
            <p:cNvSpPr>
              <a:spLocks noChangeArrowheads="1"/>
            </p:cNvSpPr>
            <p:nvPr/>
          </p:nvSpPr>
          <p:spPr bwMode="auto">
            <a:xfrm>
              <a:off x="7468" y="3432"/>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941" b="1" dirty="0">
                  <a:solidFill>
                    <a:schemeClr val="bg1"/>
                  </a:solidFill>
                  <a:ea typeface="微軟正黑體" panose="020B0604030504040204" pitchFamily="34" charset="-120"/>
                </a:rPr>
                <a:t>TX  Surgery</a:t>
              </a:r>
              <a:endParaRPr lang="zh-TW" altLang="en-US" sz="941" b="1" dirty="0">
                <a:solidFill>
                  <a:schemeClr val="bg1"/>
                </a:solidFill>
                <a:ea typeface="微軟正黑體" panose="020B0604030504040204" pitchFamily="34" charset="-120"/>
              </a:endParaRPr>
            </a:p>
          </p:txBody>
        </p:sp>
        <p:sp>
          <p:nvSpPr>
            <p:cNvPr id="86" name="_s8275">
              <a:extLst>
                <a:ext uri="{FF2B5EF4-FFF2-40B4-BE49-F238E27FC236}">
                  <a16:creationId xmlns:a16="http://schemas.microsoft.com/office/drawing/2014/main" id="{6D2BBF8F-738D-4748-A6CC-6C5B7EB5D704}"/>
                </a:ext>
              </a:extLst>
            </p:cNvPr>
            <p:cNvSpPr>
              <a:spLocks noChangeArrowheads="1"/>
            </p:cNvSpPr>
            <p:nvPr/>
          </p:nvSpPr>
          <p:spPr bwMode="auto">
            <a:xfrm>
              <a:off x="7468" y="4255"/>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Resp. Therapy</a:t>
              </a:r>
              <a:endParaRPr lang="zh-TW" altLang="en-US" sz="1197" b="1" dirty="0">
                <a:solidFill>
                  <a:schemeClr val="bg1"/>
                </a:solidFill>
                <a:ea typeface="微軟正黑體" panose="020B0604030504040204" pitchFamily="34" charset="-120"/>
              </a:endParaRPr>
            </a:p>
          </p:txBody>
        </p:sp>
        <p:sp>
          <p:nvSpPr>
            <p:cNvPr id="87" name="_s8276">
              <a:extLst>
                <a:ext uri="{FF2B5EF4-FFF2-40B4-BE49-F238E27FC236}">
                  <a16:creationId xmlns:a16="http://schemas.microsoft.com/office/drawing/2014/main" id="{1CA98FFA-363F-A048-8591-4E1E7E6DC3B7}"/>
                </a:ext>
              </a:extLst>
            </p:cNvPr>
            <p:cNvSpPr>
              <a:spLocks noChangeArrowheads="1"/>
            </p:cNvSpPr>
            <p:nvPr/>
          </p:nvSpPr>
          <p:spPr bwMode="auto">
            <a:xfrm>
              <a:off x="7468" y="3854"/>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a:t>
              </a:r>
              <a:endParaRPr lang="zh-TW" altLang="en-US" sz="1197" b="1" dirty="0">
                <a:solidFill>
                  <a:schemeClr val="bg1"/>
                </a:solidFill>
                <a:ea typeface="微軟正黑體" panose="020B0604030504040204" pitchFamily="34" charset="-120"/>
              </a:endParaRPr>
            </a:p>
          </p:txBody>
        </p:sp>
      </p:grpSp>
      <p:sp>
        <p:nvSpPr>
          <p:cNvPr id="88" name="_s8249">
            <a:extLst>
              <a:ext uri="{FF2B5EF4-FFF2-40B4-BE49-F238E27FC236}">
                <a16:creationId xmlns:a16="http://schemas.microsoft.com/office/drawing/2014/main" id="{3CE9878C-73AC-C545-8F25-39EA478EFDFC}"/>
              </a:ext>
            </a:extLst>
          </p:cNvPr>
          <p:cNvSpPr>
            <a:spLocks noChangeArrowheads="1"/>
          </p:cNvSpPr>
          <p:nvPr/>
        </p:nvSpPr>
        <p:spPr bwMode="auto">
          <a:xfrm>
            <a:off x="1059811" y="3857724"/>
            <a:ext cx="974299" cy="219348"/>
          </a:xfrm>
          <a:prstGeom prst="roundRect">
            <a:avLst>
              <a:gd name="adj" fmla="val 16667"/>
            </a:avLst>
          </a:prstGeom>
          <a:solidFill>
            <a:schemeClr val="accent3">
              <a:lumMod val="50000"/>
            </a:schemeClr>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CS</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cxnSp>
        <p:nvCxnSpPr>
          <p:cNvPr id="89" name="_s8223">
            <a:extLst>
              <a:ext uri="{FF2B5EF4-FFF2-40B4-BE49-F238E27FC236}">
                <a16:creationId xmlns:a16="http://schemas.microsoft.com/office/drawing/2014/main" id="{1AAAA7F6-D759-FD42-B8B8-7D22B8625D07}"/>
              </a:ext>
            </a:extLst>
          </p:cNvPr>
          <p:cNvCxnSpPr>
            <a:cxnSpLocks noChangeShapeType="1"/>
          </p:cNvCxnSpPr>
          <p:nvPr/>
        </p:nvCxnSpPr>
        <p:spPr bwMode="auto">
          <a:xfrm rot="5400000" flipH="1" flipV="1">
            <a:off x="856662" y="2533431"/>
            <a:ext cx="57493" cy="5452"/>
          </a:xfrm>
          <a:prstGeom prst="bentConnector3">
            <a:avLst>
              <a:gd name="adj1" fmla="val 50000"/>
            </a:avLst>
          </a:prstGeom>
          <a:solidFill>
            <a:schemeClr val="accent5">
              <a:lumMod val="40000"/>
              <a:lumOff val="60000"/>
            </a:schemeClr>
          </a:solidFill>
          <a:ln w="28575">
            <a:solidFill>
              <a:schemeClr val="tx1"/>
            </a:solidFill>
            <a:miter lim="800000"/>
            <a:headEnd/>
            <a:tailEnd/>
          </a:ln>
        </p:spPr>
      </p:cxnSp>
      <p:cxnSp>
        <p:nvCxnSpPr>
          <p:cNvPr id="90" name="_s8198">
            <a:extLst>
              <a:ext uri="{FF2B5EF4-FFF2-40B4-BE49-F238E27FC236}">
                <a16:creationId xmlns:a16="http://schemas.microsoft.com/office/drawing/2014/main" id="{93B4A6D1-511C-8340-8DC0-80728B89648F}"/>
              </a:ext>
            </a:extLst>
          </p:cNvPr>
          <p:cNvCxnSpPr>
            <a:cxnSpLocks noChangeShapeType="1"/>
          </p:cNvCxnSpPr>
          <p:nvPr/>
        </p:nvCxnSpPr>
        <p:spPr bwMode="auto">
          <a:xfrm rot="10800000">
            <a:off x="7420830" y="4313770"/>
            <a:ext cx="177124" cy="316892"/>
          </a:xfrm>
          <a:prstGeom prst="bentConnector2">
            <a:avLst/>
          </a:prstGeom>
          <a:solidFill>
            <a:schemeClr val="accent5">
              <a:lumMod val="40000"/>
              <a:lumOff val="60000"/>
            </a:schemeClr>
          </a:solidFill>
          <a:ln w="28575">
            <a:solidFill>
              <a:schemeClr val="tx1"/>
            </a:solidFill>
            <a:miter lim="800000"/>
            <a:headEnd/>
            <a:tailEnd/>
          </a:ln>
        </p:spPr>
      </p:cxnSp>
      <p:sp>
        <p:nvSpPr>
          <p:cNvPr id="91" name="_s8267">
            <a:extLst>
              <a:ext uri="{FF2B5EF4-FFF2-40B4-BE49-F238E27FC236}">
                <a16:creationId xmlns:a16="http://schemas.microsoft.com/office/drawing/2014/main" id="{569FDC6C-4A01-6243-A248-6AE202B2C6EF}"/>
              </a:ext>
            </a:extLst>
          </p:cNvPr>
          <p:cNvSpPr>
            <a:spLocks noChangeArrowheads="1"/>
          </p:cNvSpPr>
          <p:nvPr/>
        </p:nvSpPr>
        <p:spPr bwMode="auto">
          <a:xfrm>
            <a:off x="7552877" y="4507319"/>
            <a:ext cx="974299" cy="217825"/>
          </a:xfrm>
          <a:prstGeom prst="roundRect">
            <a:avLst>
              <a:gd name="adj" fmla="val 16667"/>
            </a:avLst>
          </a:prstGeom>
          <a:solidFill>
            <a:schemeClr val="accent3">
              <a:lumMod val="50000"/>
            </a:schemeClr>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SICU</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sp>
        <p:nvSpPr>
          <p:cNvPr id="92" name="_s8267">
            <a:extLst>
              <a:ext uri="{FF2B5EF4-FFF2-40B4-BE49-F238E27FC236}">
                <a16:creationId xmlns:a16="http://schemas.microsoft.com/office/drawing/2014/main" id="{43F92926-E6BB-6141-9F81-39CEB4C90D51}"/>
              </a:ext>
            </a:extLst>
          </p:cNvPr>
          <p:cNvSpPr>
            <a:spLocks noChangeArrowheads="1"/>
          </p:cNvSpPr>
          <p:nvPr/>
        </p:nvSpPr>
        <p:spPr bwMode="auto">
          <a:xfrm>
            <a:off x="7554781" y="4795351"/>
            <a:ext cx="974299" cy="217825"/>
          </a:xfrm>
          <a:prstGeom prst="roundRect">
            <a:avLst>
              <a:gd name="adj" fmla="val 16667"/>
            </a:avLst>
          </a:prstGeom>
          <a:solidFill>
            <a:schemeClr val="accent3">
              <a:lumMod val="50000"/>
            </a:schemeClr>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MICU</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cxnSp>
        <p:nvCxnSpPr>
          <p:cNvPr id="93" name="_s8198">
            <a:extLst>
              <a:ext uri="{FF2B5EF4-FFF2-40B4-BE49-F238E27FC236}">
                <a16:creationId xmlns:a16="http://schemas.microsoft.com/office/drawing/2014/main" id="{CE8BF6CF-F548-294A-8E6E-3AD285E3C80E}"/>
              </a:ext>
            </a:extLst>
          </p:cNvPr>
          <p:cNvCxnSpPr>
            <a:cxnSpLocks noChangeShapeType="1"/>
          </p:cNvCxnSpPr>
          <p:nvPr/>
        </p:nvCxnSpPr>
        <p:spPr bwMode="auto">
          <a:xfrm rot="10800000">
            <a:off x="7422391" y="4627403"/>
            <a:ext cx="179028" cy="288029"/>
          </a:xfrm>
          <a:prstGeom prst="bentConnector2">
            <a:avLst/>
          </a:prstGeom>
          <a:solidFill>
            <a:schemeClr val="accent5">
              <a:lumMod val="40000"/>
              <a:lumOff val="60000"/>
            </a:schemeClr>
          </a:solidFill>
          <a:ln w="28575">
            <a:solidFill>
              <a:schemeClr val="tx1"/>
            </a:solidFill>
            <a:miter lim="800000"/>
            <a:headEnd/>
            <a:tailEnd/>
          </a:ln>
        </p:spPr>
      </p:cxnSp>
      <p:cxnSp>
        <p:nvCxnSpPr>
          <p:cNvPr id="94" name="_s8198">
            <a:extLst>
              <a:ext uri="{FF2B5EF4-FFF2-40B4-BE49-F238E27FC236}">
                <a16:creationId xmlns:a16="http://schemas.microsoft.com/office/drawing/2014/main" id="{0F0AFF72-EFAD-6D49-B4E0-73B8C304D875}"/>
              </a:ext>
            </a:extLst>
          </p:cNvPr>
          <p:cNvCxnSpPr>
            <a:cxnSpLocks noChangeShapeType="1"/>
          </p:cNvCxnSpPr>
          <p:nvPr/>
        </p:nvCxnSpPr>
        <p:spPr bwMode="auto">
          <a:xfrm rot="10800000">
            <a:off x="7443567" y="4947428"/>
            <a:ext cx="177073" cy="234637"/>
          </a:xfrm>
          <a:prstGeom prst="bentConnector2">
            <a:avLst/>
          </a:prstGeom>
          <a:solidFill>
            <a:schemeClr val="accent5">
              <a:lumMod val="40000"/>
              <a:lumOff val="60000"/>
            </a:schemeClr>
          </a:solidFill>
          <a:ln w="28575">
            <a:solidFill>
              <a:schemeClr val="tx1"/>
            </a:solidFill>
            <a:miter lim="800000"/>
            <a:headEnd/>
            <a:tailEnd/>
          </a:ln>
        </p:spPr>
      </p:cxnSp>
      <p:sp>
        <p:nvSpPr>
          <p:cNvPr id="95" name="_s8276">
            <a:extLst>
              <a:ext uri="{FF2B5EF4-FFF2-40B4-BE49-F238E27FC236}">
                <a16:creationId xmlns:a16="http://schemas.microsoft.com/office/drawing/2014/main" id="{63C44A5E-639E-6646-AE1A-AA36D2E71987}"/>
              </a:ext>
            </a:extLst>
          </p:cNvPr>
          <p:cNvSpPr>
            <a:spLocks noChangeArrowheads="1"/>
          </p:cNvSpPr>
          <p:nvPr/>
        </p:nvSpPr>
        <p:spPr bwMode="auto">
          <a:xfrm>
            <a:off x="7552877" y="5057649"/>
            <a:ext cx="974299" cy="218587"/>
          </a:xfrm>
          <a:prstGeom prst="roundRect">
            <a:avLst>
              <a:gd name="adj" fmla="val 16667"/>
            </a:avLst>
          </a:prstGeom>
          <a:solidFill>
            <a:schemeClr val="accent3">
              <a:lumMod val="50000"/>
            </a:schemeClr>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Hospice</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pic>
        <p:nvPicPr>
          <p:cNvPr id="101" name="圖片 100">
            <a:extLst>
              <a:ext uri="{FF2B5EF4-FFF2-40B4-BE49-F238E27FC236}">
                <a16:creationId xmlns:a16="http://schemas.microsoft.com/office/drawing/2014/main" id="{904AE219-DDEB-2B48-AD07-32CDC3A9B4A3}"/>
              </a:ext>
            </a:extLst>
          </p:cNvPr>
          <p:cNvPicPr>
            <a:picLocks noChangeAspect="1"/>
          </p:cNvPicPr>
          <p:nvPr/>
        </p:nvPicPr>
        <p:blipFill>
          <a:blip r:embed="rId2"/>
          <a:stretch>
            <a:fillRect/>
          </a:stretch>
        </p:blipFill>
        <p:spPr>
          <a:xfrm>
            <a:off x="4600237" y="4293096"/>
            <a:ext cx="1771963" cy="1771963"/>
          </a:xfrm>
          <a:prstGeom prst="rect">
            <a:avLst/>
          </a:prstGeom>
        </p:spPr>
      </p:pic>
      <p:cxnSp>
        <p:nvCxnSpPr>
          <p:cNvPr id="104" name="直線接點 103">
            <a:extLst>
              <a:ext uri="{FF2B5EF4-FFF2-40B4-BE49-F238E27FC236}">
                <a16:creationId xmlns:a16="http://schemas.microsoft.com/office/drawing/2014/main" id="{68AB4B48-1C8B-9249-9A2A-EA919EA878AF}"/>
              </a:ext>
            </a:extLst>
          </p:cNvPr>
          <p:cNvCxnSpPr>
            <a:stCxn id="47" idx="2"/>
          </p:cNvCxnSpPr>
          <p:nvPr/>
        </p:nvCxnSpPr>
        <p:spPr>
          <a:xfrm>
            <a:off x="4129219" y="1621460"/>
            <a:ext cx="0" cy="67251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05" name="_s8238">
            <a:extLst>
              <a:ext uri="{FF2B5EF4-FFF2-40B4-BE49-F238E27FC236}">
                <a16:creationId xmlns:a16="http://schemas.microsoft.com/office/drawing/2014/main" id="{94C2EFB9-76D9-D54C-9741-7D32AD829C76}"/>
              </a:ext>
            </a:extLst>
          </p:cNvPr>
          <p:cNvSpPr>
            <a:spLocks noChangeArrowheads="1"/>
          </p:cNvSpPr>
          <p:nvPr/>
        </p:nvSpPr>
        <p:spPr bwMode="auto">
          <a:xfrm>
            <a:off x="4450928" y="1751593"/>
            <a:ext cx="1600843" cy="246492"/>
          </a:xfrm>
          <a:prstGeom prst="roundRect">
            <a:avLst>
              <a:gd name="adj" fmla="val 16667"/>
            </a:avLst>
          </a:prstGeom>
          <a:solidFill>
            <a:schemeClr val="accent3">
              <a:lumMod val="50000"/>
            </a:schemeClr>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539" b="1" dirty="0">
                <a:solidFill>
                  <a:schemeClr val="bg1"/>
                </a:solidFill>
                <a:effectLst>
                  <a:outerShdw blurRad="38100" dist="38100" dir="2700000" algn="tl">
                    <a:srgbClr val="000000"/>
                  </a:outerShdw>
                </a:effectLst>
                <a:ea typeface="微軟正黑體" panose="020B0604030504040204" pitchFamily="34" charset="-120"/>
              </a:rPr>
              <a:t>Tissue bank</a:t>
            </a:r>
            <a:endParaRPr lang="zh-TW" altLang="en-US" sz="1539" b="1" dirty="0">
              <a:solidFill>
                <a:schemeClr val="bg1"/>
              </a:solidFill>
              <a:effectLst>
                <a:outerShdw blurRad="38100" dist="38100" dir="2700000" algn="tl">
                  <a:srgbClr val="000000"/>
                </a:outerShdw>
              </a:effectLst>
              <a:ea typeface="微軟正黑體" panose="020B0604030504040204" pitchFamily="34" charset="-120"/>
            </a:endParaRPr>
          </a:p>
        </p:txBody>
      </p:sp>
      <p:cxnSp>
        <p:nvCxnSpPr>
          <p:cNvPr id="107" name="直線接點 106">
            <a:extLst>
              <a:ext uri="{FF2B5EF4-FFF2-40B4-BE49-F238E27FC236}">
                <a16:creationId xmlns:a16="http://schemas.microsoft.com/office/drawing/2014/main" id="{AFAAEEF0-CF18-C94B-8391-B4F3CCCD55CB}"/>
              </a:ext>
            </a:extLst>
          </p:cNvPr>
          <p:cNvCxnSpPr>
            <a:endCxn id="105" idx="1"/>
          </p:cNvCxnSpPr>
          <p:nvPr/>
        </p:nvCxnSpPr>
        <p:spPr>
          <a:xfrm flipV="1">
            <a:off x="4129219" y="1874839"/>
            <a:ext cx="321709" cy="1713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5D8427BD-12F0-7145-85DA-B226770822C0}"/>
              </a:ext>
            </a:extLst>
          </p:cNvPr>
          <p:cNvSpPr/>
          <p:nvPr/>
        </p:nvSpPr>
        <p:spPr>
          <a:xfrm>
            <a:off x="395536" y="476672"/>
            <a:ext cx="8239820" cy="643894"/>
          </a:xfrm>
          <a:prstGeom prst="rect">
            <a:avLst/>
          </a:prstGeom>
        </p:spPr>
        <p:txBody>
          <a:bodyPr wrap="none">
            <a:spAutoFit/>
          </a:bodyPr>
          <a:lstStyle/>
          <a:p>
            <a:pPr algn="ctr">
              <a:lnSpc>
                <a:spcPct val="120000"/>
              </a:lnSpc>
              <a:spcBef>
                <a:spcPts val="566"/>
              </a:spcBef>
            </a:pPr>
            <a:r>
              <a:rPr lang="en-US" altLang="zh-TW" sz="3200" b="1" dirty="0">
                <a:solidFill>
                  <a:schemeClr val="bg2">
                    <a:lumMod val="10000"/>
                  </a:schemeClr>
                </a:solidFill>
                <a:latin typeface="+mj-lt"/>
                <a:ea typeface="標楷體" panose="03000509000000000000" pitchFamily="65" charset="-120"/>
                <a:cs typeface="標楷體" charset="0"/>
              </a:rPr>
              <a:t>Organ transplantation and donation committee</a:t>
            </a:r>
          </a:p>
        </p:txBody>
      </p:sp>
    </p:spTree>
    <p:extLst>
      <p:ext uri="{BB962C8B-B14F-4D97-AF65-F5344CB8AC3E}">
        <p14:creationId xmlns:p14="http://schemas.microsoft.com/office/powerpoint/2010/main" val="194207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資料庫圖表 6"/>
          <p:cNvGraphicFramePr/>
          <p:nvPr>
            <p:extLst>
              <p:ext uri="{D42A27DB-BD31-4B8C-83A1-F6EECF244321}">
                <p14:modId xmlns:p14="http://schemas.microsoft.com/office/powerpoint/2010/main" val="2169881702"/>
              </p:ext>
            </p:extLst>
          </p:nvPr>
        </p:nvGraphicFramePr>
        <p:xfrm>
          <a:off x="481188" y="424557"/>
          <a:ext cx="8483300" cy="5004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群組 69"/>
          <p:cNvGrpSpPr/>
          <p:nvPr/>
        </p:nvGrpSpPr>
        <p:grpSpPr>
          <a:xfrm>
            <a:off x="173105" y="633376"/>
            <a:ext cx="8935399" cy="5629745"/>
            <a:chOff x="143700" y="692696"/>
            <a:chExt cx="8935399" cy="5629745"/>
          </a:xfrm>
        </p:grpSpPr>
        <p:sp>
          <p:nvSpPr>
            <p:cNvPr id="8" name="圓角矩形 7"/>
            <p:cNvSpPr/>
            <p:nvPr/>
          </p:nvSpPr>
          <p:spPr>
            <a:xfrm>
              <a:off x="3635896" y="692696"/>
              <a:ext cx="1872208" cy="3924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mj-lt"/>
                  <a:ea typeface="微軟正黑體" panose="020B0604030504040204" pitchFamily="34" charset="-120"/>
                  <a:cs typeface="Arial" panose="020B0604020202020204" pitchFamily="34" charset="0"/>
                </a:rPr>
                <a:t>TMU</a:t>
              </a:r>
              <a:endParaRPr lang="zh-TW" altLang="en-US" sz="2000" dirty="0">
                <a:latin typeface="+mj-lt"/>
                <a:ea typeface="微軟正黑體" panose="020B0604030504040204" pitchFamily="34" charset="-120"/>
                <a:cs typeface="Arial" panose="020B0604020202020204" pitchFamily="34" charset="0"/>
              </a:endParaRPr>
            </a:p>
          </p:txBody>
        </p:sp>
        <p:sp>
          <p:nvSpPr>
            <p:cNvPr id="9" name="圓角矩形 8"/>
            <p:cNvSpPr/>
            <p:nvPr/>
          </p:nvSpPr>
          <p:spPr>
            <a:xfrm>
              <a:off x="2969822" y="1446916"/>
              <a:ext cx="3204356" cy="3924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mj-lt"/>
                  <a:ea typeface="微軟正黑體" panose="020B0604030504040204" pitchFamily="34" charset="-120"/>
                  <a:cs typeface="Arial" panose="020B0604020202020204" pitchFamily="34" charset="0"/>
                </a:rPr>
                <a:t>TMU-RCOT</a:t>
              </a:r>
              <a:endParaRPr lang="zh-TW" altLang="en-US" sz="2000" dirty="0">
                <a:latin typeface="+mj-lt"/>
                <a:ea typeface="微軟正黑體" panose="020B0604030504040204" pitchFamily="34" charset="-120"/>
                <a:cs typeface="Arial" panose="020B0604020202020204" pitchFamily="34" charset="0"/>
              </a:endParaRPr>
            </a:p>
          </p:txBody>
        </p:sp>
        <p:sp>
          <p:nvSpPr>
            <p:cNvPr id="10" name="圓角矩形 9"/>
            <p:cNvSpPr/>
            <p:nvPr/>
          </p:nvSpPr>
          <p:spPr>
            <a:xfrm>
              <a:off x="143700" y="2487400"/>
              <a:ext cx="2340000" cy="3924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latin typeface="+mj-lt"/>
                  <a:ea typeface="微軟正黑體" panose="020B0604030504040204" pitchFamily="34" charset="-120"/>
                  <a:cs typeface="Arial" panose="020B0604020202020204" pitchFamily="34" charset="0"/>
                </a:rPr>
                <a:t>Transplantation center</a:t>
              </a:r>
              <a:endParaRPr lang="zh-TW" altLang="en-US" dirty="0">
                <a:latin typeface="+mj-lt"/>
                <a:ea typeface="微軟正黑體" panose="020B0604030504040204" pitchFamily="34" charset="-120"/>
                <a:cs typeface="Arial" panose="020B0604020202020204" pitchFamily="34" charset="0"/>
              </a:endParaRPr>
            </a:p>
          </p:txBody>
        </p:sp>
        <p:sp>
          <p:nvSpPr>
            <p:cNvPr id="11" name="圓角矩形 10"/>
            <p:cNvSpPr/>
            <p:nvPr/>
          </p:nvSpPr>
          <p:spPr>
            <a:xfrm>
              <a:off x="2809254" y="2482340"/>
              <a:ext cx="2340000" cy="3924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latin typeface="+mj-lt"/>
                  <a:ea typeface="微軟正黑體" panose="020B0604030504040204" pitchFamily="34" charset="-120"/>
                  <a:cs typeface="Arial" panose="020B0604020202020204" pitchFamily="34" charset="0"/>
                </a:rPr>
                <a:t>Procurement center </a:t>
              </a:r>
              <a:endParaRPr lang="zh-TW" altLang="en-US" dirty="0">
                <a:latin typeface="+mj-lt"/>
                <a:ea typeface="微軟正黑體" panose="020B0604030504040204" pitchFamily="34" charset="-120"/>
                <a:cs typeface="Arial" panose="020B0604020202020204" pitchFamily="34" charset="0"/>
              </a:endParaRPr>
            </a:p>
          </p:txBody>
        </p:sp>
        <p:sp>
          <p:nvSpPr>
            <p:cNvPr id="12" name="圓角矩形 11"/>
            <p:cNvSpPr/>
            <p:nvPr/>
          </p:nvSpPr>
          <p:spPr>
            <a:xfrm>
              <a:off x="6066221" y="2482340"/>
              <a:ext cx="2772197" cy="3924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mj-lt"/>
                  <a:ea typeface="微軟正黑體" panose="020B0604030504040204" pitchFamily="34" charset="-120"/>
                  <a:cs typeface="Arial" panose="020B0604020202020204" pitchFamily="34" charset="0"/>
                </a:rPr>
                <a:t>TMU-OPO</a:t>
              </a:r>
              <a:endParaRPr lang="zh-TW" altLang="en-US" sz="2000" dirty="0">
                <a:latin typeface="+mj-lt"/>
                <a:ea typeface="微軟正黑體" panose="020B0604030504040204" pitchFamily="34" charset="-120"/>
                <a:cs typeface="Arial" panose="020B0604020202020204" pitchFamily="34" charset="0"/>
              </a:endParaRPr>
            </a:p>
          </p:txBody>
        </p:sp>
        <p:sp>
          <p:nvSpPr>
            <p:cNvPr id="13" name="圓角矩形 12"/>
            <p:cNvSpPr/>
            <p:nvPr/>
          </p:nvSpPr>
          <p:spPr>
            <a:xfrm>
              <a:off x="323528" y="3754311"/>
              <a:ext cx="936000" cy="828000"/>
            </a:xfrm>
            <a:prstGeom prst="roundRect">
              <a:avLst/>
            </a:prstGeom>
            <a:ln>
              <a:solidFill>
                <a:srgbClr val="BDECC9"/>
              </a:solidFill>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TMUH</a:t>
              </a:r>
            </a:p>
            <a:p>
              <a:pPr algn="ctr"/>
              <a:r>
                <a:rPr lang="en-US" altLang="zh-TW" sz="1400" dirty="0">
                  <a:latin typeface="+mj-lt"/>
                  <a:ea typeface="微軟正黑體" panose="020B0604030504040204" pitchFamily="34" charset="-120"/>
                  <a:cs typeface="Arial" panose="020B0604020202020204" pitchFamily="34" charset="0"/>
                </a:rPr>
                <a:t>OTC</a:t>
              </a:r>
              <a:endParaRPr lang="zh-TW" altLang="en-US" sz="1400" dirty="0">
                <a:latin typeface="+mj-lt"/>
                <a:ea typeface="微軟正黑體" panose="020B0604030504040204" pitchFamily="34" charset="-120"/>
                <a:cs typeface="Arial" panose="020B0604020202020204" pitchFamily="34" charset="0"/>
              </a:endParaRPr>
            </a:p>
          </p:txBody>
        </p:sp>
        <p:sp>
          <p:nvSpPr>
            <p:cNvPr id="14" name="圓角矩形 13"/>
            <p:cNvSpPr/>
            <p:nvPr/>
          </p:nvSpPr>
          <p:spPr>
            <a:xfrm>
              <a:off x="1674066" y="3758978"/>
              <a:ext cx="936000" cy="828000"/>
            </a:xfrm>
            <a:prstGeom prst="roundRect">
              <a:avLst/>
            </a:prstGeom>
          </p:spPr>
          <p:style>
            <a:lnRef idx="1">
              <a:schemeClr val="accent3"/>
            </a:lnRef>
            <a:fillRef idx="2">
              <a:schemeClr val="accent3"/>
            </a:fillRef>
            <a:effectRef idx="1">
              <a:schemeClr val="accent3"/>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Wan Fang </a:t>
              </a:r>
            </a:p>
            <a:p>
              <a:pPr algn="ctr"/>
              <a:r>
                <a:rPr lang="en-US" altLang="zh-TW" sz="1400" dirty="0">
                  <a:latin typeface="+mj-lt"/>
                  <a:ea typeface="微軟正黑體" panose="020B0604030504040204" pitchFamily="34" charset="-120"/>
                  <a:cs typeface="Arial" panose="020B0604020202020204" pitchFamily="34" charset="0"/>
                </a:rPr>
                <a:t>OTC</a:t>
              </a:r>
              <a:endParaRPr lang="zh-TW" altLang="en-US" sz="1400" dirty="0">
                <a:latin typeface="+mj-lt"/>
                <a:ea typeface="微軟正黑體" panose="020B0604030504040204" pitchFamily="34" charset="-120"/>
                <a:cs typeface="Arial" panose="020B0604020202020204" pitchFamily="34" charset="0"/>
              </a:endParaRPr>
            </a:p>
          </p:txBody>
        </p:sp>
        <p:sp>
          <p:nvSpPr>
            <p:cNvPr id="15" name="圓角矩形 14"/>
            <p:cNvSpPr/>
            <p:nvPr/>
          </p:nvSpPr>
          <p:spPr>
            <a:xfrm>
              <a:off x="2997217" y="3754311"/>
              <a:ext cx="936000" cy="828000"/>
            </a:xfrm>
            <a:prstGeom prst="roundRect">
              <a:avLst/>
            </a:prstGeom>
          </p:spPr>
          <p:style>
            <a:lnRef idx="1">
              <a:schemeClr val="accent5"/>
            </a:lnRef>
            <a:fillRef idx="2">
              <a:schemeClr val="accent5"/>
            </a:fillRef>
            <a:effectRef idx="1">
              <a:schemeClr val="accent5"/>
            </a:effectRef>
            <a:fontRef idx="minor">
              <a:schemeClr val="dk1"/>
            </a:fontRef>
          </p:style>
          <p:txBody>
            <a:bodyPr lIns="36000" rIns="36000" rtlCol="0" anchor="ctr"/>
            <a:lstStyle/>
            <a:p>
              <a:pPr algn="ctr"/>
              <a:r>
                <a:rPr lang="en-US" altLang="zh-TW" sz="1400" dirty="0" err="1">
                  <a:latin typeface="+mj-lt"/>
                  <a:ea typeface="微軟正黑體" panose="020B0604030504040204" pitchFamily="34" charset="-120"/>
                  <a:cs typeface="Arial" panose="020B0604020202020204" pitchFamily="34" charset="0"/>
                </a:rPr>
                <a:t>Shuang</a:t>
              </a:r>
              <a:r>
                <a:rPr lang="en-US" altLang="zh-TW" sz="1400" dirty="0">
                  <a:latin typeface="+mj-lt"/>
                  <a:ea typeface="微軟正黑體" panose="020B0604030504040204" pitchFamily="34" charset="-120"/>
                  <a:cs typeface="Arial" panose="020B0604020202020204" pitchFamily="34" charset="0"/>
                </a:rPr>
                <a:t> Ho </a:t>
              </a:r>
            </a:p>
            <a:p>
              <a:pPr algn="ctr"/>
              <a:r>
                <a:rPr lang="en-US" altLang="zh-TW" sz="1400" dirty="0">
                  <a:latin typeface="+mj-lt"/>
                  <a:ea typeface="微軟正黑體" panose="020B0604030504040204" pitchFamily="34" charset="-120"/>
                  <a:cs typeface="Arial" panose="020B0604020202020204" pitchFamily="34" charset="0"/>
                </a:rPr>
                <a:t>OTC</a:t>
              </a:r>
              <a:endParaRPr lang="zh-TW" altLang="en-US" sz="1400" dirty="0">
                <a:latin typeface="+mj-lt"/>
                <a:ea typeface="微軟正黑體" panose="020B0604030504040204" pitchFamily="34" charset="-120"/>
                <a:cs typeface="Arial" panose="020B0604020202020204" pitchFamily="34" charset="0"/>
              </a:endParaRPr>
            </a:p>
          </p:txBody>
        </p:sp>
        <p:sp>
          <p:nvSpPr>
            <p:cNvPr id="16" name="圓角矩形 15"/>
            <p:cNvSpPr/>
            <p:nvPr/>
          </p:nvSpPr>
          <p:spPr>
            <a:xfrm>
              <a:off x="4614603" y="3745998"/>
              <a:ext cx="936000" cy="828000"/>
            </a:xfrm>
            <a:prstGeom prst="roundRect">
              <a:avLst/>
            </a:prstGeom>
          </p:spPr>
          <p:style>
            <a:lnRef idx="1">
              <a:schemeClr val="accent5"/>
            </a:lnRef>
            <a:fillRef idx="2">
              <a:schemeClr val="accent5"/>
            </a:fillRef>
            <a:effectRef idx="1">
              <a:schemeClr val="accent5"/>
            </a:effectRef>
            <a:fontRef idx="minor">
              <a:schemeClr val="dk1"/>
            </a:fontRef>
          </p:style>
          <p:txBody>
            <a:bodyPr lIns="36000" rIns="36000" rtlCol="0" anchor="ctr"/>
            <a:lstStyle/>
            <a:p>
              <a:pPr algn="ctr"/>
              <a:r>
                <a:rPr lang="en-US" altLang="zh-TW" sz="1400" dirty="0" err="1">
                  <a:latin typeface="+mj-lt"/>
                  <a:ea typeface="微軟正黑體" panose="020B0604030504040204" pitchFamily="34" charset="-120"/>
                  <a:cs typeface="Arial" panose="020B0604020202020204" pitchFamily="34" charset="0"/>
                </a:rPr>
                <a:t>Shuang</a:t>
              </a:r>
              <a:r>
                <a:rPr lang="en-US" altLang="zh-TW" sz="1400" dirty="0">
                  <a:latin typeface="+mj-lt"/>
                  <a:ea typeface="微軟正黑體" panose="020B0604030504040204" pitchFamily="34" charset="-120"/>
                  <a:cs typeface="Arial" panose="020B0604020202020204" pitchFamily="34" charset="0"/>
                </a:rPr>
                <a:t> Ho</a:t>
              </a:r>
            </a:p>
            <a:p>
              <a:pPr algn="ctr"/>
              <a:r>
                <a:rPr lang="en-US" altLang="zh-TW" sz="1400" dirty="0">
                  <a:latin typeface="+mj-lt"/>
                  <a:ea typeface="微軟正黑體" panose="020B0604030504040204" pitchFamily="34" charset="-120"/>
                  <a:cs typeface="Arial" panose="020B0604020202020204" pitchFamily="34" charset="0"/>
                </a:rPr>
                <a:t>OPC</a:t>
              </a:r>
              <a:endParaRPr lang="zh-TW" altLang="en-US" sz="1400" dirty="0">
                <a:latin typeface="+mj-lt"/>
                <a:ea typeface="微軟正黑體" panose="020B0604030504040204" pitchFamily="34" charset="-120"/>
                <a:cs typeface="Arial" panose="020B0604020202020204" pitchFamily="34" charset="0"/>
              </a:endParaRPr>
            </a:p>
          </p:txBody>
        </p:sp>
        <p:sp>
          <p:nvSpPr>
            <p:cNvPr id="17" name="圓角矩形 16"/>
            <p:cNvSpPr/>
            <p:nvPr/>
          </p:nvSpPr>
          <p:spPr>
            <a:xfrm>
              <a:off x="5694723" y="3750251"/>
              <a:ext cx="936000" cy="828000"/>
            </a:xfrm>
            <a:prstGeom prst="roundRect">
              <a:avLst/>
            </a:prstGeom>
          </p:spPr>
          <p:style>
            <a:lnRef idx="1">
              <a:schemeClr val="accent3"/>
            </a:lnRef>
            <a:fillRef idx="2">
              <a:schemeClr val="accent3"/>
            </a:fillRef>
            <a:effectRef idx="1">
              <a:schemeClr val="accent3"/>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Wan Fang </a:t>
              </a:r>
            </a:p>
            <a:p>
              <a:pPr algn="ctr"/>
              <a:r>
                <a:rPr lang="en-US" altLang="zh-TW" sz="1400" dirty="0">
                  <a:latin typeface="+mj-lt"/>
                  <a:ea typeface="微軟正黑體" panose="020B0604030504040204" pitchFamily="34" charset="-120"/>
                  <a:cs typeface="Arial" panose="020B0604020202020204" pitchFamily="34" charset="0"/>
                </a:rPr>
                <a:t>OPC</a:t>
              </a:r>
              <a:endParaRPr lang="zh-TW" altLang="en-US" sz="1400" dirty="0">
                <a:latin typeface="+mj-lt"/>
                <a:ea typeface="微軟正黑體" panose="020B0604030504040204" pitchFamily="34" charset="-120"/>
                <a:cs typeface="Arial" panose="020B0604020202020204" pitchFamily="34" charset="0"/>
              </a:endParaRPr>
            </a:p>
          </p:txBody>
        </p:sp>
        <p:sp>
          <p:nvSpPr>
            <p:cNvPr id="18" name="圓角矩形 17"/>
            <p:cNvSpPr/>
            <p:nvPr/>
          </p:nvSpPr>
          <p:spPr>
            <a:xfrm>
              <a:off x="6774843" y="3757666"/>
              <a:ext cx="936000" cy="828000"/>
            </a:xfrm>
            <a:prstGeom prst="roundRect">
              <a:avLst/>
            </a:prstGeom>
            <a:ln>
              <a:solidFill>
                <a:srgbClr val="BDECC9"/>
              </a:solidFill>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TMUH</a:t>
              </a:r>
            </a:p>
            <a:p>
              <a:pPr algn="ctr"/>
              <a:r>
                <a:rPr lang="en-US" altLang="zh-TW" sz="1400" dirty="0">
                  <a:latin typeface="+mj-lt"/>
                  <a:ea typeface="微軟正黑體" panose="020B0604030504040204" pitchFamily="34" charset="-120"/>
                  <a:cs typeface="Arial" panose="020B0604020202020204" pitchFamily="34" charset="0"/>
                </a:rPr>
                <a:t>OPC</a:t>
              </a:r>
              <a:endParaRPr lang="zh-TW" altLang="en-US" sz="1400" dirty="0">
                <a:latin typeface="+mj-lt"/>
                <a:ea typeface="微軟正黑體" panose="020B0604030504040204" pitchFamily="34" charset="-120"/>
                <a:cs typeface="Arial" panose="020B0604020202020204" pitchFamily="34" charset="0"/>
              </a:endParaRPr>
            </a:p>
          </p:txBody>
        </p:sp>
        <p:sp>
          <p:nvSpPr>
            <p:cNvPr id="19" name="圓角矩形 18"/>
            <p:cNvSpPr/>
            <p:nvPr/>
          </p:nvSpPr>
          <p:spPr>
            <a:xfrm>
              <a:off x="7823275" y="3759984"/>
              <a:ext cx="1255824" cy="828000"/>
            </a:xfrm>
            <a:prstGeom prst="roundRect">
              <a:avLst/>
            </a:prstGeom>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Non-affiliated </a:t>
              </a:r>
            </a:p>
            <a:p>
              <a:pPr algn="ctr"/>
              <a:r>
                <a:rPr lang="en-US" altLang="zh-TW" sz="1400" dirty="0">
                  <a:latin typeface="+mj-lt"/>
                  <a:ea typeface="微軟正黑體" panose="020B0604030504040204" pitchFamily="34" charset="-120"/>
                  <a:cs typeface="Arial" panose="020B0604020202020204" pitchFamily="34" charset="0"/>
                </a:rPr>
                <a:t>partnership</a:t>
              </a:r>
              <a:endParaRPr lang="zh-TW" altLang="en-US" sz="1400" dirty="0">
                <a:latin typeface="+mj-lt"/>
                <a:ea typeface="微軟正黑體" panose="020B0604030504040204" pitchFamily="34" charset="-120"/>
                <a:cs typeface="Arial" panose="020B0604020202020204" pitchFamily="34" charset="0"/>
              </a:endParaRPr>
            </a:p>
          </p:txBody>
        </p:sp>
        <p:cxnSp>
          <p:nvCxnSpPr>
            <p:cNvPr id="21" name="直線接點 20"/>
            <p:cNvCxnSpPr>
              <a:stCxn id="8" idx="2"/>
              <a:endCxn id="9" idx="0"/>
            </p:cNvCxnSpPr>
            <p:nvPr/>
          </p:nvCxnSpPr>
          <p:spPr>
            <a:xfrm>
              <a:off x="4572000" y="1085100"/>
              <a:ext cx="0" cy="361816"/>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1839320"/>
              <a:ext cx="0" cy="361816"/>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3851920" y="2194340"/>
              <a:ext cx="0" cy="288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971600" y="2201136"/>
              <a:ext cx="648072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71600" y="2201136"/>
              <a:ext cx="0" cy="288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7452320" y="2212214"/>
              <a:ext cx="0" cy="288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971530" y="3183370"/>
              <a:ext cx="2880390" cy="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3851920" y="2874744"/>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976418" y="2874744"/>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2095854" y="3183370"/>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55576" y="3450744"/>
              <a:ext cx="2680556" cy="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3436132" y="3433666"/>
              <a:ext cx="0" cy="324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2101918" y="3436205"/>
              <a:ext cx="0" cy="324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755576" y="3436205"/>
              <a:ext cx="0" cy="324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flipH="1">
              <a:off x="7452319" y="2874744"/>
              <a:ext cx="2594" cy="576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5187227" y="3433666"/>
              <a:ext cx="3308697" cy="17078"/>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8495924" y="3454371"/>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7452319" y="3475076"/>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a:off x="6291971" y="3486744"/>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a:off x="5187227" y="3436205"/>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a:off x="781855" y="6100537"/>
              <a:ext cx="6673058" cy="29773"/>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p:nvPr/>
          </p:nvCxnSpPr>
          <p:spPr>
            <a:xfrm>
              <a:off x="772848" y="4582310"/>
              <a:ext cx="9007" cy="1518227"/>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7439092" y="4589439"/>
              <a:ext cx="9007" cy="1548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flipV="1">
              <a:off x="2420732" y="5556115"/>
              <a:ext cx="3875742" cy="13641"/>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2411725" y="4597755"/>
              <a:ext cx="9007" cy="972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6291971" y="4597755"/>
              <a:ext cx="9007" cy="972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3446635" y="4979510"/>
              <a:ext cx="1802039" cy="13118"/>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3446635" y="4596628"/>
              <a:ext cx="9007" cy="396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5239667" y="4596628"/>
              <a:ext cx="9007" cy="396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圓角矩形 64"/>
            <p:cNvSpPr/>
            <p:nvPr/>
          </p:nvSpPr>
          <p:spPr>
            <a:xfrm>
              <a:off x="3641488" y="4713584"/>
              <a:ext cx="1429726" cy="468000"/>
            </a:xfrm>
            <a:prstGeom prst="roundRect">
              <a:avLst/>
            </a:prstGeom>
          </p:spPr>
          <p:style>
            <a:lnRef idx="1">
              <a:schemeClr val="accent5"/>
            </a:lnRef>
            <a:fillRef idx="2">
              <a:schemeClr val="accent5"/>
            </a:fillRef>
            <a:effectRef idx="1">
              <a:schemeClr val="accent5"/>
            </a:effectRef>
            <a:fontRef idx="minor">
              <a:schemeClr val="dk1"/>
            </a:fontRef>
          </p:style>
          <p:txBody>
            <a:bodyPr lIns="36000" tIns="0" rIns="36000" bIns="0" rtlCol="0" anchor="ctr"/>
            <a:lstStyle/>
            <a:p>
              <a:pPr algn="ctr"/>
              <a:r>
                <a:rPr lang="en-US" altLang="zh-TW" sz="1400" dirty="0" err="1">
                  <a:latin typeface="+mj-lt"/>
                  <a:ea typeface="微軟正黑體" panose="020B0604030504040204" pitchFamily="34" charset="-120"/>
                  <a:cs typeface="Arial" panose="020B0604020202020204" pitchFamily="34" charset="0"/>
                </a:rPr>
                <a:t>Shuang</a:t>
              </a:r>
              <a:r>
                <a:rPr lang="en-US" altLang="zh-TW" sz="1400" dirty="0">
                  <a:latin typeface="+mj-lt"/>
                  <a:ea typeface="微軟正黑體" panose="020B0604030504040204" pitchFamily="34" charset="-120"/>
                  <a:cs typeface="Arial" panose="020B0604020202020204" pitchFamily="34" charset="0"/>
                </a:rPr>
                <a:t> Ho OTDC</a:t>
              </a:r>
            </a:p>
          </p:txBody>
        </p:sp>
        <p:sp>
          <p:nvSpPr>
            <p:cNvPr id="67" name="圓角矩形 66"/>
            <p:cNvSpPr/>
            <p:nvPr/>
          </p:nvSpPr>
          <p:spPr>
            <a:xfrm>
              <a:off x="3204809" y="5301208"/>
              <a:ext cx="2454650" cy="432000"/>
            </a:xfrm>
            <a:prstGeom prst="roundRect">
              <a:avLst/>
            </a:prstGeom>
          </p:spPr>
          <p:style>
            <a:lnRef idx="1">
              <a:schemeClr val="accent3"/>
            </a:lnRef>
            <a:fillRef idx="2">
              <a:schemeClr val="accent3"/>
            </a:fillRef>
            <a:effectRef idx="1">
              <a:schemeClr val="accent3"/>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Wan Fang OTDC</a:t>
              </a:r>
              <a:endParaRPr lang="zh-TW" altLang="en-US" sz="1400" dirty="0">
                <a:latin typeface="+mj-lt"/>
                <a:ea typeface="微軟正黑體" panose="020B0604030504040204" pitchFamily="34" charset="-120"/>
                <a:cs typeface="Arial" panose="020B0604020202020204" pitchFamily="34" charset="0"/>
              </a:endParaRPr>
            </a:p>
          </p:txBody>
        </p:sp>
        <p:sp>
          <p:nvSpPr>
            <p:cNvPr id="68" name="圓角矩形 67"/>
            <p:cNvSpPr/>
            <p:nvPr/>
          </p:nvSpPr>
          <p:spPr>
            <a:xfrm>
              <a:off x="3194354" y="5890441"/>
              <a:ext cx="2454650" cy="432000"/>
            </a:xfrm>
            <a:prstGeom prst="roundRect">
              <a:avLst/>
            </a:prstGeom>
            <a:ln>
              <a:solidFill>
                <a:srgbClr val="BDECC9"/>
              </a:solidFill>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TMUH OTDC</a:t>
              </a:r>
              <a:endParaRPr lang="zh-TW" altLang="en-US" sz="1400" dirty="0">
                <a:latin typeface="+mj-lt"/>
                <a:ea typeface="微軟正黑體" panose="020B0604030504040204" pitchFamily="34" charset="-120"/>
                <a:cs typeface="Arial" panose="020B0604020202020204" pitchFamily="34" charset="0"/>
              </a:endParaRPr>
            </a:p>
          </p:txBody>
        </p:sp>
      </p:grpSp>
      <p:cxnSp>
        <p:nvCxnSpPr>
          <p:cNvPr id="51" name="直線接點 50"/>
          <p:cNvCxnSpPr/>
          <p:nvPr/>
        </p:nvCxnSpPr>
        <p:spPr>
          <a:xfrm flipV="1">
            <a:off x="6942988" y="1392380"/>
            <a:ext cx="653348" cy="12714"/>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6948264" y="1766910"/>
            <a:ext cx="648072" cy="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7715728" y="1187460"/>
            <a:ext cx="1104744" cy="369332"/>
          </a:xfrm>
          <a:prstGeom prst="rect">
            <a:avLst/>
          </a:prstGeom>
          <a:noFill/>
        </p:spPr>
        <p:txBody>
          <a:bodyPr wrap="square" rtlCol="0">
            <a:spAutoFit/>
          </a:bodyPr>
          <a:lstStyle/>
          <a:p>
            <a:r>
              <a:rPr lang="en-US" altLang="zh-TW" dirty="0">
                <a:latin typeface="+mj-lt"/>
                <a:ea typeface="微軟正黑體" panose="020B0604030504040204" pitchFamily="34" charset="-120"/>
              </a:rPr>
              <a:t>Affiliation </a:t>
            </a:r>
            <a:endParaRPr lang="zh-TW" altLang="en-US" dirty="0">
              <a:latin typeface="+mj-lt"/>
              <a:ea typeface="微軟正黑體" panose="020B0604030504040204" pitchFamily="34" charset="-120"/>
            </a:endParaRPr>
          </a:p>
        </p:txBody>
      </p:sp>
      <p:sp>
        <p:nvSpPr>
          <p:cNvPr id="59" name="文字方塊 58"/>
          <p:cNvSpPr txBox="1"/>
          <p:nvPr/>
        </p:nvSpPr>
        <p:spPr>
          <a:xfrm>
            <a:off x="7715727" y="1547500"/>
            <a:ext cx="1377015" cy="369332"/>
          </a:xfrm>
          <a:prstGeom prst="rect">
            <a:avLst/>
          </a:prstGeom>
          <a:noFill/>
        </p:spPr>
        <p:txBody>
          <a:bodyPr wrap="square" rtlCol="0">
            <a:spAutoFit/>
          </a:bodyPr>
          <a:lstStyle/>
          <a:p>
            <a:r>
              <a:rPr lang="en-US" altLang="zh-TW" dirty="0">
                <a:latin typeface="+mj-lt"/>
                <a:ea typeface="微軟正黑體" panose="020B0604030504040204" pitchFamily="34" charset="-120"/>
              </a:rPr>
              <a:t>Partnership  </a:t>
            </a:r>
            <a:endParaRPr lang="zh-TW" altLang="en-US" dirty="0">
              <a:latin typeface="+mj-lt"/>
              <a:ea typeface="微軟正黑體" panose="020B0604030504040204" pitchFamily="34" charset="-120"/>
            </a:endParaRPr>
          </a:p>
        </p:txBody>
      </p:sp>
      <p:sp>
        <p:nvSpPr>
          <p:cNvPr id="53" name="標題 5"/>
          <p:cNvSpPr>
            <a:spLocks noGrp="1"/>
          </p:cNvSpPr>
          <p:nvPr>
            <p:ph type="title"/>
          </p:nvPr>
        </p:nvSpPr>
        <p:spPr>
          <a:xfrm>
            <a:off x="323528" y="353052"/>
            <a:ext cx="2484299" cy="915708"/>
          </a:xfrm>
        </p:spPr>
        <p:txBody>
          <a:bodyPr>
            <a:noAutofit/>
          </a:bodyPr>
          <a:lstStyle/>
          <a:p>
            <a:pPr algn="ctr"/>
            <a:r>
              <a:rPr lang="en-US" altLang="zh-TW" dirty="0">
                <a:latin typeface="+mj-lt"/>
              </a:rPr>
              <a:t>TMU-RCOT</a:t>
            </a:r>
            <a:endParaRPr lang="zh-TW" altLang="en-US" dirty="0">
              <a:latin typeface="+mj-lt"/>
            </a:endParaRPr>
          </a:p>
        </p:txBody>
      </p:sp>
      <p:sp>
        <p:nvSpPr>
          <p:cNvPr id="2" name="文字方塊 1">
            <a:extLst>
              <a:ext uri="{FF2B5EF4-FFF2-40B4-BE49-F238E27FC236}">
                <a16:creationId xmlns:a16="http://schemas.microsoft.com/office/drawing/2014/main" id="{75FCF624-9D53-D14C-9C5C-507A9E9ACF17}"/>
              </a:ext>
            </a:extLst>
          </p:cNvPr>
          <p:cNvSpPr txBox="1"/>
          <p:nvPr/>
        </p:nvSpPr>
        <p:spPr>
          <a:xfrm>
            <a:off x="5770327" y="188640"/>
            <a:ext cx="3122153" cy="553998"/>
          </a:xfrm>
          <a:prstGeom prst="rect">
            <a:avLst/>
          </a:prstGeom>
          <a:noFill/>
        </p:spPr>
        <p:txBody>
          <a:bodyPr wrap="square" rtlCol="0">
            <a:spAutoFit/>
          </a:bodyPr>
          <a:lstStyle/>
          <a:p>
            <a:r>
              <a:rPr kumimoji="1" lang="en-US" altLang="zh-TW" sz="1000" dirty="0"/>
              <a:t>OTC: organ transplantation center</a:t>
            </a:r>
          </a:p>
          <a:p>
            <a:r>
              <a:rPr kumimoji="1" lang="en-US" altLang="zh-TW" sz="1000" dirty="0"/>
              <a:t>OPC: organ procurement center</a:t>
            </a:r>
          </a:p>
          <a:p>
            <a:r>
              <a:rPr kumimoji="1" lang="en-US" altLang="zh-TW" sz="1000" dirty="0"/>
              <a:t>OTDC: organ transplantation and donation committee</a:t>
            </a:r>
            <a:endParaRPr kumimoji="1" lang="zh-TW" altLang="en-US" sz="1000" dirty="0"/>
          </a:p>
        </p:txBody>
      </p:sp>
      <p:sp>
        <p:nvSpPr>
          <p:cNvPr id="58" name="投影片編號版面配置區 1">
            <a:extLst>
              <a:ext uri="{FF2B5EF4-FFF2-40B4-BE49-F238E27FC236}">
                <a16:creationId xmlns:a16="http://schemas.microsoft.com/office/drawing/2014/main" id="{993AEC46-A159-684D-B086-6AFB448369FB}"/>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24</a:t>
            </a:fld>
            <a:endParaRPr lang="zh-TW" altLang="en-US" dirty="0"/>
          </a:p>
        </p:txBody>
      </p:sp>
    </p:spTree>
    <p:extLst>
      <p:ext uri="{BB962C8B-B14F-4D97-AF65-F5344CB8AC3E}">
        <p14:creationId xmlns:p14="http://schemas.microsoft.com/office/powerpoint/2010/main" val="182068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44624"/>
            <a:ext cx="8826550" cy="1349420"/>
          </a:xfrm>
        </p:spPr>
        <p:txBody>
          <a:bodyPr>
            <a:noAutofit/>
          </a:bodyPr>
          <a:lstStyle/>
          <a:p>
            <a:pPr>
              <a:lnSpc>
                <a:spcPct val="120000"/>
              </a:lnSpc>
            </a:pPr>
            <a:r>
              <a:rPr kumimoji="1" lang="en-US" altLang="zh-TW" dirty="0"/>
              <a:t>Transplant team m</a:t>
            </a:r>
            <a:r>
              <a:rPr kumimoji="1" lang="en-US" altLang="zh-TW" sz="3600" dirty="0">
                <a:latin typeface="+mn-lt"/>
              </a:rPr>
              <a:t>embers in WFH</a:t>
            </a:r>
            <a:endParaRPr kumimoji="1" lang="zh-TW" altLang="en-US" sz="2400" dirty="0">
              <a:latin typeface="+mn-lt"/>
            </a:endParaRPr>
          </a:p>
        </p:txBody>
      </p:sp>
      <p:sp>
        <p:nvSpPr>
          <p:cNvPr id="3" name="內容版面配置區 2"/>
          <p:cNvSpPr>
            <a:spLocks noGrp="1"/>
          </p:cNvSpPr>
          <p:nvPr>
            <p:ph idx="1"/>
          </p:nvPr>
        </p:nvSpPr>
        <p:spPr>
          <a:xfrm>
            <a:off x="611560" y="1268760"/>
            <a:ext cx="4032448" cy="4525963"/>
          </a:xfrm>
        </p:spPr>
        <p:txBody>
          <a:bodyPr>
            <a:normAutofit/>
          </a:bodyPr>
          <a:lstStyle/>
          <a:p>
            <a:pPr>
              <a:lnSpc>
                <a:spcPct val="100000"/>
              </a:lnSpc>
            </a:pPr>
            <a:r>
              <a:rPr kumimoji="1" lang="en-US" altLang="zh-TW" sz="2000" dirty="0"/>
              <a:t>Transplant surgeons </a:t>
            </a:r>
          </a:p>
          <a:p>
            <a:pPr lvl="1">
              <a:lnSpc>
                <a:spcPct val="100000"/>
              </a:lnSpc>
            </a:pPr>
            <a:r>
              <a:rPr kumimoji="1" lang="en-US" altLang="zh-TW" sz="2000" dirty="0"/>
              <a:t>4 KTX, 2 LTX, 2 HTX</a:t>
            </a:r>
            <a:endParaRPr kumimoji="1" lang="zh-TW" altLang="en-US" sz="2000" dirty="0">
              <a:latin typeface="+mj-lt"/>
            </a:endParaRPr>
          </a:p>
          <a:p>
            <a:pPr>
              <a:lnSpc>
                <a:spcPct val="100000"/>
              </a:lnSpc>
            </a:pPr>
            <a:r>
              <a:rPr kumimoji="1" lang="en-US" altLang="zh-TW" sz="2000" dirty="0">
                <a:latin typeface="+mj-lt"/>
              </a:rPr>
              <a:t>Team work is crucial</a:t>
            </a:r>
          </a:p>
          <a:p>
            <a:pPr lvl="1">
              <a:lnSpc>
                <a:spcPct val="100000"/>
              </a:lnSpc>
            </a:pPr>
            <a:r>
              <a:rPr kumimoji="1" lang="en-US" altLang="zh-TW" sz="2000" dirty="0">
                <a:latin typeface="+mj-lt"/>
              </a:rPr>
              <a:t>Optimal team approach</a:t>
            </a:r>
          </a:p>
          <a:p>
            <a:pPr lvl="1">
              <a:lnSpc>
                <a:spcPct val="100000"/>
              </a:lnSpc>
            </a:pPr>
            <a:r>
              <a:rPr kumimoji="1" lang="en-US" altLang="zh-TW" sz="2000" dirty="0">
                <a:latin typeface="+mj-lt"/>
              </a:rPr>
              <a:t>Perfect surgical technique</a:t>
            </a:r>
          </a:p>
          <a:p>
            <a:pPr lvl="1">
              <a:lnSpc>
                <a:spcPct val="100000"/>
              </a:lnSpc>
            </a:pPr>
            <a:r>
              <a:rPr kumimoji="1" lang="en-US" altLang="zh-TW" sz="2000" dirty="0">
                <a:latin typeface="+mj-lt"/>
              </a:rPr>
              <a:t>Practice makes perfect</a:t>
            </a:r>
          </a:p>
        </p:txBody>
      </p:sp>
      <p:pic>
        <p:nvPicPr>
          <p:cNvPr id="7" name="圖片 6">
            <a:extLst>
              <a:ext uri="{FF2B5EF4-FFF2-40B4-BE49-F238E27FC236}">
                <a16:creationId xmlns:a16="http://schemas.microsoft.com/office/drawing/2014/main" id="{AF6BE2FE-9491-2945-8963-0750729D94F8}"/>
              </a:ext>
            </a:extLst>
          </p:cNvPr>
          <p:cNvPicPr>
            <a:picLocks noChangeAspect="1"/>
          </p:cNvPicPr>
          <p:nvPr/>
        </p:nvPicPr>
        <p:blipFill rotWithShape="1">
          <a:blip r:embed="rId2"/>
          <a:srcRect l="1936" t="13155" r="9641" b="15716"/>
          <a:stretch/>
        </p:blipFill>
        <p:spPr>
          <a:xfrm>
            <a:off x="4716016" y="1249413"/>
            <a:ext cx="3970834" cy="2395612"/>
          </a:xfrm>
          <a:prstGeom prst="rect">
            <a:avLst/>
          </a:prstGeom>
        </p:spPr>
      </p:pic>
      <p:pic>
        <p:nvPicPr>
          <p:cNvPr id="10" name="圖片 9">
            <a:extLst>
              <a:ext uri="{FF2B5EF4-FFF2-40B4-BE49-F238E27FC236}">
                <a16:creationId xmlns:a16="http://schemas.microsoft.com/office/drawing/2014/main" id="{D7C29BF0-03E0-BD42-B6CF-5C2210481C05}"/>
              </a:ext>
            </a:extLst>
          </p:cNvPr>
          <p:cNvPicPr>
            <a:picLocks noChangeAspect="1"/>
          </p:cNvPicPr>
          <p:nvPr/>
        </p:nvPicPr>
        <p:blipFill>
          <a:blip r:embed="rId3"/>
          <a:stretch>
            <a:fillRect/>
          </a:stretch>
        </p:blipFill>
        <p:spPr>
          <a:xfrm>
            <a:off x="899592" y="3818471"/>
            <a:ext cx="3312368" cy="2418841"/>
          </a:xfrm>
          <a:prstGeom prst="rect">
            <a:avLst/>
          </a:prstGeom>
        </p:spPr>
      </p:pic>
      <p:pic>
        <p:nvPicPr>
          <p:cNvPr id="4" name="圖片 3"/>
          <p:cNvPicPr>
            <a:picLocks noChangeAspect="1"/>
          </p:cNvPicPr>
          <p:nvPr/>
        </p:nvPicPr>
        <p:blipFill rotWithShape="1">
          <a:blip r:embed="rId4"/>
          <a:srcRect l="12994" t="13679" r="19137" b="12823"/>
          <a:stretch/>
        </p:blipFill>
        <p:spPr>
          <a:xfrm>
            <a:off x="4705622" y="3818472"/>
            <a:ext cx="3970834" cy="2418840"/>
          </a:xfrm>
          <a:prstGeom prst="rect">
            <a:avLst/>
          </a:prstGeom>
        </p:spPr>
      </p:pic>
      <p:sp>
        <p:nvSpPr>
          <p:cNvPr id="8" name="投影片編號版面配置區 1">
            <a:extLst>
              <a:ext uri="{FF2B5EF4-FFF2-40B4-BE49-F238E27FC236}">
                <a16:creationId xmlns:a16="http://schemas.microsoft.com/office/drawing/2014/main" id="{A2851B0D-A3BF-244F-ADEA-24B133C8A2E3}"/>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25</a:t>
            </a:fld>
            <a:endParaRPr lang="zh-TW" altLang="en-US" dirty="0"/>
          </a:p>
        </p:txBody>
      </p:sp>
    </p:spTree>
    <p:extLst>
      <p:ext uri="{BB962C8B-B14F-4D97-AF65-F5344CB8AC3E}">
        <p14:creationId xmlns:p14="http://schemas.microsoft.com/office/powerpoint/2010/main" val="102818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Organ donation in WFH</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775828345"/>
              </p:ext>
            </p:extLst>
          </p:nvPr>
        </p:nvGraphicFramePr>
        <p:xfrm>
          <a:off x="683568" y="1547589"/>
          <a:ext cx="7715200" cy="4257675"/>
        </p:xfrm>
        <a:graphic>
          <a:graphicData uri="http://schemas.openxmlformats.org/drawingml/2006/table">
            <a:tbl>
              <a:tblPr/>
              <a:tblGrid>
                <a:gridCol w="3212546">
                  <a:extLst>
                    <a:ext uri="{9D8B030D-6E8A-4147-A177-3AD203B41FA5}">
                      <a16:colId xmlns:a16="http://schemas.microsoft.com/office/drawing/2014/main" val="1455742603"/>
                    </a:ext>
                  </a:extLst>
                </a:gridCol>
                <a:gridCol w="3323214">
                  <a:extLst>
                    <a:ext uri="{9D8B030D-6E8A-4147-A177-3AD203B41FA5}">
                      <a16:colId xmlns:a16="http://schemas.microsoft.com/office/drawing/2014/main" val="2872823597"/>
                    </a:ext>
                  </a:extLst>
                </a:gridCol>
                <a:gridCol w="1179440">
                  <a:extLst>
                    <a:ext uri="{9D8B030D-6E8A-4147-A177-3AD203B41FA5}">
                      <a16:colId xmlns:a16="http://schemas.microsoft.com/office/drawing/2014/main" val="2352148248"/>
                    </a:ext>
                  </a:extLst>
                </a:gridCol>
              </a:tblGrid>
              <a:tr h="267477">
                <a:tc gridSpan="2">
                  <a:txBody>
                    <a:bodyPr/>
                    <a:lstStyle/>
                    <a:p>
                      <a:pPr algn="ctr" fontAlgn="ctr">
                        <a:spcAft>
                          <a:spcPts val="0"/>
                        </a:spcAft>
                      </a:pPr>
                      <a:r>
                        <a:rPr lang="en-US" altLang="zh-TW" sz="1800" b="1" kern="1200" dirty="0">
                          <a:solidFill>
                            <a:srgbClr val="000000"/>
                          </a:solidFill>
                          <a:effectLst/>
                          <a:latin typeface="+mj-lt"/>
                          <a:ea typeface="標楷體" panose="03000509000000000000" pitchFamily="65" charset="-120"/>
                          <a:cs typeface="Arial" panose="020B0604020202020204" pitchFamily="34" charset="0"/>
                        </a:rPr>
                        <a:t>Organ donation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a:txBody>
                    <a:bodyPr/>
                    <a:lstStyle/>
                    <a:p>
                      <a:pPr algn="ctr" fontAlgn="ctr">
                        <a:spcAft>
                          <a:spcPts val="0"/>
                        </a:spcAft>
                      </a:pPr>
                      <a:r>
                        <a:rPr lang="en-US" altLang="zh-TW" sz="1800" b="1" kern="1200" dirty="0">
                          <a:solidFill>
                            <a:srgbClr val="000000"/>
                          </a:solidFill>
                          <a:effectLst/>
                          <a:latin typeface="+mj-lt"/>
                          <a:ea typeface="標楷體" panose="03000509000000000000" pitchFamily="65" charset="-120"/>
                          <a:cs typeface="Arial" panose="020B0604020202020204" pitchFamily="34" charset="0"/>
                        </a:rPr>
                        <a:t>Number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048761"/>
                  </a:ext>
                </a:extLst>
              </a:tr>
              <a:tr h="267477">
                <a:tc gridSpan="2">
                  <a:txBody>
                    <a:bodyPr/>
                    <a:lstStyle/>
                    <a:p>
                      <a:pPr algn="l" fontAlgn="ctr">
                        <a:spcAft>
                          <a:spcPts val="0"/>
                        </a:spcAft>
                      </a:pPr>
                      <a:r>
                        <a:rPr lang="en-US" sz="1800" b="1" kern="1200" dirty="0">
                          <a:solidFill>
                            <a:srgbClr val="000000"/>
                          </a:solidFill>
                          <a:effectLst/>
                          <a:latin typeface="+mj-lt"/>
                          <a:ea typeface="標楷體" panose="03000509000000000000" pitchFamily="65" charset="-120"/>
                          <a:cs typeface="Times New Roman" panose="02020603050405020304" pitchFamily="18" charset="0"/>
                        </a:rPr>
                        <a:t> Organ donor (N)</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hMerge="1">
                  <a:txBody>
                    <a:bodyPr/>
                    <a:lstStyle/>
                    <a:p>
                      <a:endParaRPr lang="zh-TW" altLang="en-US"/>
                    </a:p>
                  </a:txBody>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5</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876771963"/>
                  </a:ext>
                </a:extLst>
              </a:tr>
              <a:tr h="267477">
                <a:tc gridSpan="2">
                  <a:txBody>
                    <a:bodyPr/>
                    <a:lstStyle/>
                    <a:p>
                      <a:pPr algn="l" fontAlgn="b">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     Donation after brain</a:t>
                      </a:r>
                      <a:r>
                        <a:rPr lang="en-US" sz="1800" kern="1200" baseline="0" dirty="0">
                          <a:solidFill>
                            <a:srgbClr val="000000"/>
                          </a:solidFill>
                          <a:effectLst/>
                          <a:latin typeface="+mj-lt"/>
                          <a:ea typeface="標楷體" panose="03000509000000000000" pitchFamily="65" charset="-120"/>
                          <a:cs typeface="Times New Roman" panose="02020603050405020304" pitchFamily="18" charset="0"/>
                        </a:rPr>
                        <a:t> death (DBD)</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hMerge="1">
                  <a:txBody>
                    <a:bodyPr/>
                    <a:lstStyle/>
                    <a:p>
                      <a:endParaRPr lang="zh-TW" altLang="en-US"/>
                    </a:p>
                  </a:txBody>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3</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560167729"/>
                  </a:ext>
                </a:extLst>
              </a:tr>
              <a:tr h="267477">
                <a:tc gridSpan="2">
                  <a:txBody>
                    <a:bodyPr/>
                    <a:lstStyle/>
                    <a:p>
                      <a:pPr algn="l" fontAlgn="b">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     Donation</a:t>
                      </a:r>
                      <a:r>
                        <a:rPr lang="en-US" sz="1800" kern="1200" baseline="0" dirty="0">
                          <a:solidFill>
                            <a:srgbClr val="000000"/>
                          </a:solidFill>
                          <a:effectLst/>
                          <a:latin typeface="+mj-lt"/>
                          <a:ea typeface="標楷體" panose="03000509000000000000" pitchFamily="65" charset="-120"/>
                          <a:cs typeface="Times New Roman" panose="02020603050405020304" pitchFamily="18" charset="0"/>
                        </a:rPr>
                        <a:t> after circulatory death (DCD)</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hMerge="1">
                  <a:txBody>
                    <a:bodyPr/>
                    <a:lstStyle/>
                    <a:p>
                      <a:endParaRPr lang="zh-TW" altLang="en-US"/>
                    </a:p>
                  </a:txBody>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437786474"/>
                  </a:ext>
                </a:extLst>
              </a:tr>
              <a:tr h="267477">
                <a:tc gridSpan="2">
                  <a:txBody>
                    <a:bodyPr/>
                    <a:lstStyle/>
                    <a:p>
                      <a:pPr algn="l" fontAlgn="b">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     Donation after death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rgbClr val="F8CBAD"/>
                    </a:solidFill>
                  </a:tcPr>
                </a:tc>
                <a:tc hMerge="1">
                  <a:txBody>
                    <a:bodyPr/>
                    <a:lstStyle/>
                    <a:p>
                      <a:endParaRPr lang="zh-TW" altLang="en-US"/>
                    </a:p>
                  </a:txBody>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2</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rgbClr val="F8CBAD"/>
                    </a:solidFill>
                  </a:tcPr>
                </a:tc>
                <a:extLst>
                  <a:ext uri="{0D108BD9-81ED-4DB2-BD59-A6C34878D82A}">
                    <a16:rowId xmlns:a16="http://schemas.microsoft.com/office/drawing/2014/main" val="2984406734"/>
                  </a:ext>
                </a:extLst>
              </a:tr>
              <a:tr h="267477">
                <a:tc rowSpan="10">
                  <a:txBody>
                    <a:bodyPr/>
                    <a:lstStyle/>
                    <a:p>
                      <a:pPr algn="ctr" fontAlgn="ctr">
                        <a:spcAft>
                          <a:spcPts val="0"/>
                        </a:spcAft>
                      </a:pPr>
                      <a:r>
                        <a:rPr lang="en-US" altLang="zh-TW" sz="1800" kern="1200" dirty="0">
                          <a:solidFill>
                            <a:srgbClr val="000000"/>
                          </a:solidFill>
                          <a:effectLst/>
                          <a:latin typeface="+mj-lt"/>
                          <a:ea typeface="標楷體" panose="03000509000000000000" pitchFamily="65" charset="-120"/>
                          <a:cs typeface="Arial" panose="020B0604020202020204" pitchFamily="34" charset="0"/>
                        </a:rPr>
                        <a:t>Donated organ/tissue (N)</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l">
                        <a:spcAft>
                          <a:spcPts val="0"/>
                        </a:spcAft>
                      </a:pPr>
                      <a:r>
                        <a:rPr lang="en-US" altLang="zh-TW" sz="1800" kern="100" dirty="0">
                          <a:effectLst/>
                          <a:latin typeface="+mj-lt"/>
                          <a:ea typeface="標楷體" panose="03000509000000000000" pitchFamily="65" charset="-120"/>
                          <a:cs typeface="Arial" panose="020B0604020202020204" pitchFamily="34" charset="0"/>
                        </a:rPr>
                        <a:t>Heart</a:t>
                      </a:r>
                      <a:r>
                        <a:rPr lang="en-US" altLang="zh-TW" sz="1800" kern="100" baseline="0" dirty="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3</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476646274"/>
                  </a:ext>
                </a:extLst>
              </a:tr>
              <a:tr h="267477">
                <a:tc vMerge="1">
                  <a:txBody>
                    <a:bodyPr/>
                    <a:lstStyle/>
                    <a:p>
                      <a:endParaRPr lang="zh-TW" altLang="en-US"/>
                    </a:p>
                  </a:txBody>
                  <a:tcPr/>
                </a:tc>
                <a:tc>
                  <a:txBody>
                    <a:bodyPr/>
                    <a:lstStyle/>
                    <a:p>
                      <a:pPr algn="l">
                        <a:spcAft>
                          <a:spcPts val="0"/>
                        </a:spcAft>
                      </a:pPr>
                      <a:r>
                        <a:rPr lang="en-US" altLang="zh-TW" sz="1800" kern="100" dirty="0">
                          <a:effectLst/>
                          <a:latin typeface="+mj-lt"/>
                          <a:ea typeface="標楷體" panose="03000509000000000000" pitchFamily="65" charset="-120"/>
                          <a:cs typeface="Arial" panose="020B0604020202020204" pitchFamily="34" charset="0"/>
                        </a:rPr>
                        <a:t>Lung</a:t>
                      </a:r>
                      <a:r>
                        <a:rPr lang="en-US" altLang="zh-TW" sz="1800" kern="100" baseline="0" dirty="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31737982"/>
                  </a:ext>
                </a:extLst>
              </a:tr>
              <a:tr h="267477">
                <a:tc vMerge="1">
                  <a:txBody>
                    <a:bodyPr/>
                    <a:lstStyle/>
                    <a:p>
                      <a:endParaRPr lang="zh-TW" altLang="en-US"/>
                    </a:p>
                  </a:txBody>
                  <a:tcPr/>
                </a:tc>
                <a:tc>
                  <a:txBody>
                    <a:bodyPr/>
                    <a:lstStyle/>
                    <a:p>
                      <a:pPr algn="l">
                        <a:spcAft>
                          <a:spcPts val="0"/>
                        </a:spcAft>
                      </a:pPr>
                      <a:r>
                        <a:rPr lang="en-US" altLang="zh-TW" sz="1800" kern="100" dirty="0">
                          <a:effectLst/>
                          <a:latin typeface="+mj-lt"/>
                          <a:ea typeface="標楷體" panose="03000509000000000000" pitchFamily="65" charset="-120"/>
                          <a:cs typeface="Arial" panose="020B0604020202020204" pitchFamily="34" charset="0"/>
                        </a:rPr>
                        <a:t>Liver</a:t>
                      </a:r>
                      <a:r>
                        <a:rPr lang="en-US" altLang="zh-TW" sz="1800" kern="100" baseline="0" dirty="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3</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649770585"/>
                  </a:ext>
                </a:extLst>
              </a:tr>
              <a:tr h="267477">
                <a:tc vMerge="1">
                  <a:txBody>
                    <a:bodyPr/>
                    <a:lstStyle/>
                    <a:p>
                      <a:endParaRPr lang="zh-TW" altLang="en-US"/>
                    </a:p>
                  </a:txBody>
                  <a:tcPr/>
                </a:tc>
                <a:tc>
                  <a:txBody>
                    <a:bodyPr/>
                    <a:lstStyle/>
                    <a:p>
                      <a:pPr algn="l">
                        <a:spcAft>
                          <a:spcPts val="0"/>
                        </a:spcAft>
                      </a:pPr>
                      <a:r>
                        <a:rPr lang="en-US" altLang="zh-TW" sz="1800" kern="100" dirty="0">
                          <a:effectLst/>
                          <a:latin typeface="+mj-lt"/>
                          <a:ea typeface="標楷體" panose="03000509000000000000" pitchFamily="65" charset="-120"/>
                          <a:cs typeface="Arial" panose="020B0604020202020204" pitchFamily="34" charset="0"/>
                        </a:rPr>
                        <a:t>Kidney</a:t>
                      </a:r>
                      <a:r>
                        <a:rPr lang="en-US" altLang="zh-TW" sz="1800" kern="100" baseline="0" dirty="0">
                          <a:effectLst/>
                          <a:latin typeface="+mj-lt"/>
                          <a:ea typeface="標楷體" panose="03000509000000000000" pitchFamily="65" charset="-120"/>
                          <a:cs typeface="Arial" panose="020B0604020202020204" pitchFamily="34" charset="0"/>
                        </a:rPr>
                        <a:t> </a:t>
                      </a: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6</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672188787"/>
                  </a:ext>
                </a:extLst>
              </a:tr>
              <a:tr h="267477">
                <a:tc vMerge="1">
                  <a:txBody>
                    <a:bodyPr/>
                    <a:lstStyle/>
                    <a:p>
                      <a:endParaRPr lang="zh-TW" altLang="en-US"/>
                    </a:p>
                  </a:txBody>
                  <a:tcPr/>
                </a:tc>
                <a:tc>
                  <a:txBody>
                    <a:bodyPr/>
                    <a:lstStyle/>
                    <a:p>
                      <a:pPr algn="l">
                        <a:spcAft>
                          <a:spcPts val="0"/>
                        </a:spcAft>
                      </a:pPr>
                      <a:r>
                        <a:rPr lang="en-US" altLang="zh-TW" sz="1800" kern="100" dirty="0">
                          <a:effectLst/>
                          <a:latin typeface="+mj-lt"/>
                          <a:ea typeface="標楷體" panose="03000509000000000000" pitchFamily="65" charset="-120"/>
                          <a:cs typeface="Arial" panose="020B0604020202020204" pitchFamily="34" charset="0"/>
                        </a:rPr>
                        <a:t>Pancreas</a:t>
                      </a:r>
                      <a:r>
                        <a:rPr lang="en-US" altLang="zh-TW" sz="1800" kern="100" baseline="0" dirty="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598893468"/>
                  </a:ext>
                </a:extLst>
              </a:tr>
              <a:tr h="267477">
                <a:tc vMerge="1">
                  <a:txBody>
                    <a:bodyPr/>
                    <a:lstStyle/>
                    <a:p>
                      <a:endParaRPr lang="zh-TW" altLang="en-US"/>
                    </a:p>
                  </a:txBody>
                  <a:tcPr/>
                </a:tc>
                <a:tc>
                  <a:txBody>
                    <a:bodyPr/>
                    <a:lstStyle/>
                    <a:p>
                      <a:pPr algn="l">
                        <a:spcAft>
                          <a:spcPts val="0"/>
                        </a:spcAft>
                      </a:pPr>
                      <a:r>
                        <a:rPr lang="en-US" altLang="zh-TW" sz="1800" kern="100" dirty="0">
                          <a:effectLst/>
                          <a:latin typeface="+mj-lt"/>
                          <a:ea typeface="標楷體" panose="03000509000000000000" pitchFamily="65" charset="-120"/>
                          <a:cs typeface="Arial" panose="020B0604020202020204" pitchFamily="34" charset="0"/>
                        </a:rPr>
                        <a:t>Intestine</a:t>
                      </a:r>
                      <a:r>
                        <a:rPr lang="en-US" altLang="zh-TW" sz="1800" kern="100" baseline="0" dirty="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903128374"/>
                  </a:ext>
                </a:extLst>
              </a:tr>
              <a:tr h="267477">
                <a:tc vMerge="1">
                  <a:txBody>
                    <a:bodyPr/>
                    <a:lstStyle/>
                    <a:p>
                      <a:endParaRPr lang="zh-TW" altLang="en-US"/>
                    </a:p>
                  </a:txBody>
                  <a:tcPr/>
                </a:tc>
                <a:tc>
                  <a:txBody>
                    <a:bodyPr/>
                    <a:lstStyle/>
                    <a:p>
                      <a:pPr algn="l">
                        <a:spcAft>
                          <a:spcPts val="0"/>
                        </a:spcAft>
                      </a:pPr>
                      <a:r>
                        <a:rPr lang="en-US" altLang="zh-TW" sz="1800" kern="100" dirty="0">
                          <a:effectLst/>
                          <a:latin typeface="+mj-lt"/>
                          <a:ea typeface="標楷體" panose="03000509000000000000" pitchFamily="65" charset="-120"/>
                          <a:cs typeface="Arial" panose="020B0604020202020204" pitchFamily="34" charset="0"/>
                        </a:rPr>
                        <a:t>Bone</a:t>
                      </a:r>
                      <a:r>
                        <a:rPr lang="en-US" altLang="zh-TW" sz="1800" kern="100" baseline="0" dirty="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1</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84702459"/>
                  </a:ext>
                </a:extLst>
              </a:tr>
              <a:tr h="267477">
                <a:tc vMerge="1">
                  <a:txBody>
                    <a:bodyPr/>
                    <a:lstStyle/>
                    <a:p>
                      <a:endParaRPr lang="zh-TW" altLang="en-US"/>
                    </a:p>
                  </a:txBody>
                  <a:tcPr/>
                </a:tc>
                <a:tc>
                  <a:txBody>
                    <a:bodyPr/>
                    <a:lstStyle/>
                    <a:p>
                      <a:pPr algn="l">
                        <a:spcAft>
                          <a:spcPts val="0"/>
                        </a:spcAft>
                      </a:pPr>
                      <a:r>
                        <a:rPr lang="en-US" altLang="zh-TW" sz="1800" kern="100" dirty="0">
                          <a:effectLst/>
                          <a:latin typeface="+mj-lt"/>
                          <a:ea typeface="標楷體" panose="03000509000000000000" pitchFamily="65" charset="-120"/>
                          <a:cs typeface="Arial" panose="020B0604020202020204" pitchFamily="34" charset="0"/>
                        </a:rPr>
                        <a:t>Cornea</a:t>
                      </a:r>
                      <a:r>
                        <a:rPr lang="en-US" altLang="zh-TW" sz="1800" kern="100" baseline="0" dirty="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10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89378643"/>
                  </a:ext>
                </a:extLst>
              </a:tr>
              <a:tr h="267477">
                <a:tc vMerge="1">
                  <a:txBody>
                    <a:bodyPr/>
                    <a:lstStyle/>
                    <a:p>
                      <a:endParaRPr lang="zh-TW" altLang="en-US"/>
                    </a:p>
                  </a:txBody>
                  <a:tcPr/>
                </a:tc>
                <a:tc>
                  <a:txBody>
                    <a:bodyPr/>
                    <a:lstStyle/>
                    <a:p>
                      <a:pPr algn="l">
                        <a:spcAft>
                          <a:spcPts val="0"/>
                        </a:spcAft>
                      </a:pPr>
                      <a:r>
                        <a:rPr lang="en-US" altLang="zh-TW" sz="1800" kern="100" dirty="0">
                          <a:effectLst/>
                          <a:latin typeface="+mj-lt"/>
                          <a:ea typeface="標楷體" panose="03000509000000000000" pitchFamily="65" charset="-120"/>
                          <a:cs typeface="Arial" panose="020B0604020202020204" pitchFamily="34" charset="0"/>
                        </a:rPr>
                        <a:t>Skin</a:t>
                      </a:r>
                      <a:r>
                        <a:rPr lang="en-US" altLang="zh-TW" sz="1800" kern="100" baseline="0" dirty="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1</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314280597"/>
                  </a:ext>
                </a:extLst>
              </a:tr>
              <a:tr h="267477">
                <a:tc vMerge="1">
                  <a:txBody>
                    <a:bodyPr/>
                    <a:lstStyle/>
                    <a:p>
                      <a:endParaRPr lang="zh-TW" altLang="en-US"/>
                    </a:p>
                  </a:txBody>
                  <a:tcPr/>
                </a:tc>
                <a:tc>
                  <a:txBody>
                    <a:bodyPr/>
                    <a:lstStyle/>
                    <a:p>
                      <a:pPr algn="l">
                        <a:spcAft>
                          <a:spcPts val="0"/>
                        </a:spcAft>
                      </a:pPr>
                      <a:r>
                        <a:rPr lang="en-US" altLang="zh-TW" sz="1800" kern="100" dirty="0">
                          <a:effectLst/>
                          <a:latin typeface="+mj-lt"/>
                          <a:ea typeface="標楷體" panose="03000509000000000000" pitchFamily="65" charset="-120"/>
                          <a:cs typeface="Arial" panose="020B0604020202020204" pitchFamily="34" charset="0"/>
                        </a:rPr>
                        <a:t>Others (vessels, tendons, etc.)</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46455621"/>
                  </a:ext>
                </a:extLst>
              </a:tr>
            </a:tbl>
          </a:graphicData>
        </a:graphic>
      </p:graphicFrame>
      <p:sp>
        <p:nvSpPr>
          <p:cNvPr id="4" name="投影片編號版面配置區 3"/>
          <p:cNvSpPr>
            <a:spLocks noGrp="1"/>
          </p:cNvSpPr>
          <p:nvPr>
            <p:ph type="sldNum" sz="quarter" idx="12"/>
          </p:nvPr>
        </p:nvSpPr>
        <p:spPr/>
        <p:txBody>
          <a:bodyPr/>
          <a:lstStyle/>
          <a:p>
            <a:fld id="{CBF0990F-49E1-4FEB-8995-5DD63E1EE8F6}" type="slidenum">
              <a:rPr lang="zh-TW" altLang="en-US" smtClean="0"/>
              <a:pPr/>
              <a:t>26</a:t>
            </a:fld>
            <a:endParaRPr lang="zh-TW" altLang="en-US" dirty="0"/>
          </a:p>
        </p:txBody>
      </p:sp>
      <p:sp>
        <p:nvSpPr>
          <p:cNvPr id="6" name="矩形 5"/>
          <p:cNvSpPr/>
          <p:nvPr/>
        </p:nvSpPr>
        <p:spPr>
          <a:xfrm>
            <a:off x="5356378" y="5949280"/>
            <a:ext cx="3176062" cy="369332"/>
          </a:xfrm>
          <a:prstGeom prst="rect">
            <a:avLst/>
          </a:prstGeom>
        </p:spPr>
        <p:txBody>
          <a:bodyPr wrap="none">
            <a:spAutoFit/>
          </a:bodyPr>
          <a:lstStyle/>
          <a:p>
            <a:pPr>
              <a:spcAft>
                <a:spcPts val="0"/>
              </a:spcAft>
            </a:pPr>
            <a:r>
              <a:rPr lang="en-US" altLang="zh-TW" kern="100" dirty="0">
                <a:latin typeface="Calibri" panose="020F0502020204030204" pitchFamily="34" charset="0"/>
                <a:cs typeface="Times New Roman" panose="02020603050405020304" pitchFamily="18" charset="0"/>
              </a:rPr>
              <a:t>(Period: 2023.01.01-20230630)</a:t>
            </a:r>
            <a:endParaRPr lang="zh-TW" altLang="zh-TW"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752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CBF0990F-49E1-4FEB-8995-5DD63E1EE8F6}" type="slidenum">
              <a:rPr lang="zh-TW" altLang="en-US" smtClean="0"/>
              <a:pPr/>
              <a:t>27</a:t>
            </a:fld>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2224567759"/>
              </p:ext>
            </p:extLst>
          </p:nvPr>
        </p:nvGraphicFramePr>
        <p:xfrm>
          <a:off x="1115616" y="1706860"/>
          <a:ext cx="7056785" cy="4242420"/>
        </p:xfrm>
        <a:graphic>
          <a:graphicData uri="http://schemas.openxmlformats.org/drawingml/2006/table">
            <a:tbl>
              <a:tblPr firstRow="1" firstCol="1" bandRow="1"/>
              <a:tblGrid>
                <a:gridCol w="2915393">
                  <a:extLst>
                    <a:ext uri="{9D8B030D-6E8A-4147-A177-3AD203B41FA5}">
                      <a16:colId xmlns:a16="http://schemas.microsoft.com/office/drawing/2014/main" val="3179362451"/>
                    </a:ext>
                  </a:extLst>
                </a:gridCol>
                <a:gridCol w="2915393">
                  <a:extLst>
                    <a:ext uri="{9D8B030D-6E8A-4147-A177-3AD203B41FA5}">
                      <a16:colId xmlns:a16="http://schemas.microsoft.com/office/drawing/2014/main" val="3499534837"/>
                    </a:ext>
                  </a:extLst>
                </a:gridCol>
                <a:gridCol w="1225999">
                  <a:extLst>
                    <a:ext uri="{9D8B030D-6E8A-4147-A177-3AD203B41FA5}">
                      <a16:colId xmlns:a16="http://schemas.microsoft.com/office/drawing/2014/main" val="74481869"/>
                    </a:ext>
                  </a:extLst>
                </a:gridCol>
              </a:tblGrid>
              <a:tr h="434897">
                <a:tc rowSpan="2" gridSpan="2">
                  <a:txBody>
                    <a:bodyPr/>
                    <a:lstStyle/>
                    <a:p>
                      <a:pPr algn="ctr" fontAlgn="ctr">
                        <a:spcAft>
                          <a:spcPts val="0"/>
                        </a:spcAft>
                      </a:pPr>
                      <a:r>
                        <a:rPr lang="en-US" altLang="zh-TW" sz="1800" b="1" kern="1200" dirty="0">
                          <a:solidFill>
                            <a:srgbClr val="000000"/>
                          </a:solidFill>
                          <a:effectLst/>
                          <a:latin typeface="+mj-lt"/>
                          <a:ea typeface="標楷體" panose="03000509000000000000" pitchFamily="65" charset="-120"/>
                          <a:cs typeface="Arial" panose="020B0604020202020204" pitchFamily="34" charset="0"/>
                        </a:rPr>
                        <a:t>Organ transplantation</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E2EFD9"/>
                    </a:solidFill>
                  </a:tcPr>
                </a:tc>
                <a:tc rowSpan="2" hMerge="1">
                  <a:txBody>
                    <a:bodyPr/>
                    <a:lstStyle/>
                    <a:p>
                      <a:endParaRPr lang="zh-TW" altLang="en-US"/>
                    </a:p>
                  </a:txBody>
                  <a:tcPr/>
                </a:tc>
                <a:tc>
                  <a:txBody>
                    <a:bodyPr/>
                    <a:lstStyle/>
                    <a:p>
                      <a:pPr algn="ctr" fontAlgn="ctr">
                        <a:spcAft>
                          <a:spcPts val="0"/>
                        </a:spcAft>
                      </a:pPr>
                      <a:r>
                        <a:rPr lang="en-US" altLang="zh-TW" sz="1800" b="1" kern="1200" dirty="0">
                          <a:solidFill>
                            <a:srgbClr val="000000"/>
                          </a:solidFill>
                          <a:effectLst/>
                          <a:latin typeface="+mj-lt"/>
                          <a:ea typeface="標楷體" panose="03000509000000000000" pitchFamily="65" charset="-120"/>
                          <a:cs typeface="Arial" panose="020B0604020202020204" pitchFamily="34" charset="0"/>
                        </a:rPr>
                        <a:t>Number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313262456"/>
                  </a:ext>
                </a:extLst>
              </a:tr>
              <a:tr h="434897">
                <a:tc gridSpan="2" vMerge="1">
                  <a:txBody>
                    <a:bodyPr/>
                    <a:lstStyle/>
                    <a:p>
                      <a:pPr algn="ctr">
                        <a:spcAft>
                          <a:spcPts val="0"/>
                        </a:spcAft>
                      </a:pPr>
                      <a:endParaRPr lang="zh-TW" sz="20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E2EFD9"/>
                    </a:solidFill>
                  </a:tcPr>
                </a:tc>
                <a:tc hMerge="1" vMerge="1">
                  <a:txBody>
                    <a:bodyPr/>
                    <a:lstStyle/>
                    <a:p>
                      <a:endParaRPr lang="zh-TW" altLang="en-US"/>
                    </a:p>
                  </a:txBody>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38</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511767298"/>
                  </a:ext>
                </a:extLst>
              </a:tr>
              <a:tr h="328347">
                <a:tc rowSpan="6">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Deceased donor </a:t>
                      </a:r>
                    </a:p>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organ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solidFill>
                      <a:srgbClr val="DDEBF7"/>
                    </a:solidFill>
                  </a:tcPr>
                </a:tc>
                <a:tc>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Heart</a:t>
                      </a:r>
                      <a:r>
                        <a:rPr lang="en-US" altLang="zh-TW" sz="1800" kern="0" baseline="0" dirty="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3</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399833667"/>
                  </a:ext>
                </a:extLst>
              </a:tr>
              <a:tr h="434897">
                <a:tc vMerge="1">
                  <a:txBody>
                    <a:bodyPr/>
                    <a:lstStyle/>
                    <a:p>
                      <a:endParaRPr lang="zh-TW" altLang="en-US"/>
                    </a:p>
                  </a:txBody>
                  <a:tcPr/>
                </a:tc>
                <a:tc>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Lung</a:t>
                      </a:r>
                      <a:r>
                        <a:rPr lang="en-US" altLang="zh-TW" sz="1800" kern="0" baseline="0" dirty="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0</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66079523"/>
                  </a:ext>
                </a:extLst>
              </a:tr>
              <a:tr h="434897">
                <a:tc vMerge="1">
                  <a:txBody>
                    <a:bodyPr/>
                    <a:lstStyle/>
                    <a:p>
                      <a:endParaRPr lang="zh-TW" altLang="en-US"/>
                    </a:p>
                  </a:txBody>
                  <a:tcPr/>
                </a:tc>
                <a:tc>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Liver</a:t>
                      </a:r>
                      <a:r>
                        <a:rPr lang="en-US" altLang="zh-TW" sz="1800" kern="0" baseline="0" dirty="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4</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734623062"/>
                  </a:ext>
                </a:extLst>
              </a:tr>
              <a:tr h="434897">
                <a:tc vMerge="1">
                  <a:txBody>
                    <a:bodyPr/>
                    <a:lstStyle/>
                    <a:p>
                      <a:endParaRPr lang="zh-TW" altLang="en-US"/>
                    </a:p>
                  </a:txBody>
                  <a:tcPr/>
                </a:tc>
                <a:tc>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Kidney</a:t>
                      </a:r>
                      <a:r>
                        <a:rPr lang="en-US" altLang="zh-TW" sz="1800" kern="0" baseline="0" dirty="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5</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723544445"/>
                  </a:ext>
                </a:extLst>
              </a:tr>
              <a:tr h="434897">
                <a:tc vMerge="1">
                  <a:txBody>
                    <a:bodyPr/>
                    <a:lstStyle/>
                    <a:p>
                      <a:endParaRPr lang="zh-TW" altLang="en-US"/>
                    </a:p>
                  </a:txBody>
                  <a:tcPr/>
                </a:tc>
                <a:tc>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Cornea</a:t>
                      </a:r>
                      <a:r>
                        <a:rPr lang="en-US" altLang="zh-TW" sz="1800" kern="0" baseline="0" dirty="0">
                          <a:effectLst/>
                          <a:latin typeface="+mn-lt"/>
                          <a:ea typeface="標楷體" panose="03000509000000000000" pitchFamily="65" charset="-120"/>
                          <a:cs typeface="Times New Roman" panose="02020603050405020304" pitchFamily="18" charset="0"/>
                        </a:rPr>
                        <a:t> (domestic)</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15</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209623418"/>
                  </a:ext>
                </a:extLst>
              </a:tr>
              <a:tr h="434897">
                <a:tc vMerge="1">
                  <a:txBody>
                    <a:bodyPr/>
                    <a:lstStyle/>
                    <a:p>
                      <a:endParaRPr lang="zh-TW" altLang="en-US"/>
                    </a:p>
                  </a:txBody>
                  <a:tcPr/>
                </a:tc>
                <a:tc>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Cornea</a:t>
                      </a:r>
                      <a:r>
                        <a:rPr lang="en-US" altLang="zh-TW" sz="1800" kern="0" baseline="0" dirty="0">
                          <a:effectLst/>
                          <a:latin typeface="+mn-lt"/>
                          <a:ea typeface="標楷體" panose="03000509000000000000" pitchFamily="65" charset="-120"/>
                          <a:cs typeface="Times New Roman" panose="02020603050405020304" pitchFamily="18" charset="0"/>
                        </a:rPr>
                        <a:t> (foreign)</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solidFill>
                      <a:srgbClr val="DDEBF7"/>
                    </a:solidFill>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7</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2260581480"/>
                  </a:ext>
                </a:extLst>
              </a:tr>
              <a:tr h="434897">
                <a:tc rowSpan="2">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Living donor </a:t>
                      </a:r>
                    </a:p>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organ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Liver</a:t>
                      </a:r>
                      <a:r>
                        <a:rPr lang="en-US" altLang="zh-TW" sz="1800" kern="0" baseline="0" dirty="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3</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2273188299"/>
                  </a:ext>
                </a:extLst>
              </a:tr>
              <a:tr h="434897">
                <a:tc vMerge="1">
                  <a:txBody>
                    <a:bodyPr/>
                    <a:lstStyle/>
                    <a:p>
                      <a:endParaRPr lang="zh-TW" altLang="en-US"/>
                    </a:p>
                  </a:txBody>
                  <a:tcPr/>
                </a:tc>
                <a:tc>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Kidney</a:t>
                      </a:r>
                      <a:r>
                        <a:rPr lang="en-US" altLang="zh-TW" sz="1800" kern="0" baseline="0" dirty="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algn="ctr">
                        <a:spcAft>
                          <a:spcPts val="0"/>
                        </a:spcAft>
                      </a:pPr>
                      <a:r>
                        <a:rPr lang="en-US" altLang="zh-TW" sz="1800" kern="0" dirty="0">
                          <a:effectLst/>
                          <a:latin typeface="+mn-lt"/>
                          <a:ea typeface="標楷體" panose="03000509000000000000" pitchFamily="65" charset="-120"/>
                          <a:cs typeface="Times New Roman" panose="02020603050405020304" pitchFamily="18" charset="0"/>
                        </a:rPr>
                        <a:t>1</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4250637457"/>
                  </a:ext>
                </a:extLst>
              </a:tr>
            </a:tbl>
          </a:graphicData>
        </a:graphic>
      </p:graphicFrame>
      <p:sp>
        <p:nvSpPr>
          <p:cNvPr id="6" name="標題 1"/>
          <p:cNvSpPr>
            <a:spLocks noGrp="1"/>
          </p:cNvSpPr>
          <p:nvPr>
            <p:ph type="title"/>
          </p:nvPr>
        </p:nvSpPr>
        <p:spPr>
          <a:xfrm>
            <a:off x="395536" y="274638"/>
            <a:ext cx="8507288" cy="1143000"/>
          </a:xfrm>
        </p:spPr>
        <p:txBody>
          <a:bodyPr>
            <a:noAutofit/>
          </a:bodyPr>
          <a:lstStyle/>
          <a:p>
            <a:r>
              <a:rPr lang="en-US" altLang="zh-TW" dirty="0"/>
              <a:t>Organ transplantation in WFH </a:t>
            </a:r>
            <a:endParaRPr lang="zh-TW" altLang="en-US" dirty="0"/>
          </a:p>
        </p:txBody>
      </p:sp>
      <p:sp>
        <p:nvSpPr>
          <p:cNvPr id="7" name="矩形 6"/>
          <p:cNvSpPr/>
          <p:nvPr/>
        </p:nvSpPr>
        <p:spPr>
          <a:xfrm>
            <a:off x="5076056" y="6084004"/>
            <a:ext cx="3220946" cy="369332"/>
          </a:xfrm>
          <a:prstGeom prst="rect">
            <a:avLst/>
          </a:prstGeom>
        </p:spPr>
        <p:txBody>
          <a:bodyPr wrap="none">
            <a:spAutoFit/>
          </a:bodyPr>
          <a:lstStyle/>
          <a:p>
            <a:pPr>
              <a:spcAft>
                <a:spcPts val="0"/>
              </a:spcAft>
            </a:pPr>
            <a:r>
              <a:rPr lang="en-US" altLang="zh-TW" kern="100" dirty="0">
                <a:latin typeface="Calibri" panose="020F0502020204030204" pitchFamily="34" charset="0"/>
                <a:cs typeface="Times New Roman" panose="02020603050405020304" pitchFamily="18" charset="0"/>
              </a:rPr>
              <a:t>(Period: 2023.01.01-2023.08.10)</a:t>
            </a:r>
            <a:endParaRPr lang="zh-TW" altLang="zh-TW"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493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9716" y="428357"/>
            <a:ext cx="7886700" cy="768395"/>
          </a:xfrm>
        </p:spPr>
        <p:txBody>
          <a:bodyPr>
            <a:normAutofit/>
          </a:bodyPr>
          <a:lstStyle/>
          <a:p>
            <a:r>
              <a:rPr lang="en-US" altLang="zh-TW" sz="3200" dirty="0"/>
              <a:t>WFH milestone in organ transplantation </a:t>
            </a:r>
            <a:endParaRPr lang="zh-TW" altLang="en-US" sz="3200" dirty="0"/>
          </a:p>
        </p:txBody>
      </p:sp>
      <p:sp>
        <p:nvSpPr>
          <p:cNvPr id="3" name="內容版面配置區 2"/>
          <p:cNvSpPr>
            <a:spLocks noGrp="1"/>
          </p:cNvSpPr>
          <p:nvPr>
            <p:ph idx="1"/>
          </p:nvPr>
        </p:nvSpPr>
        <p:spPr>
          <a:xfrm>
            <a:off x="477251" y="1614620"/>
            <a:ext cx="8076200" cy="4174636"/>
          </a:xfrm>
        </p:spPr>
        <p:txBody>
          <a:bodyPr>
            <a:normAutofit/>
          </a:bodyPr>
          <a:lstStyle/>
          <a:p>
            <a:pPr>
              <a:lnSpc>
                <a:spcPct val="150000"/>
              </a:lnSpc>
            </a:pPr>
            <a:r>
              <a:rPr lang="en-US" altLang="zh-TW" sz="2200" dirty="0">
                <a:ea typeface="Microsoft YaHei" panose="020B0503020204020204" pitchFamily="34" charset="-122"/>
              </a:rPr>
              <a:t>2021-09-24	First donation after circulatory death</a:t>
            </a:r>
            <a:r>
              <a:rPr lang="zh-TW" altLang="en-US" sz="2200" dirty="0">
                <a:ea typeface="Microsoft YaHei" panose="020B0503020204020204" pitchFamily="34" charset="-122"/>
              </a:rPr>
              <a:t> </a:t>
            </a:r>
            <a:endParaRPr lang="en-US" altLang="zh-TW" sz="2200" dirty="0">
              <a:ea typeface="Microsoft YaHei" panose="020B0503020204020204" pitchFamily="34" charset="-122"/>
            </a:endParaRPr>
          </a:p>
          <a:p>
            <a:pPr>
              <a:lnSpc>
                <a:spcPct val="150000"/>
              </a:lnSpc>
            </a:pPr>
            <a:r>
              <a:rPr lang="en-US" altLang="zh-TW" sz="2200" dirty="0">
                <a:ea typeface="Microsoft YaHei" panose="020B0503020204020204" pitchFamily="34" charset="-122"/>
              </a:rPr>
              <a:t>2021-11-09	First live donor kidney transplantation </a:t>
            </a:r>
          </a:p>
          <a:p>
            <a:pPr>
              <a:lnSpc>
                <a:spcPct val="150000"/>
              </a:lnSpc>
            </a:pPr>
            <a:r>
              <a:rPr lang="en-US" altLang="zh-TW" sz="2200" dirty="0">
                <a:ea typeface="Microsoft YaHei" panose="020B0503020204020204" pitchFamily="34" charset="-122"/>
              </a:rPr>
              <a:t>2021-12-19	First deceased donor liver transplantation </a:t>
            </a:r>
          </a:p>
          <a:p>
            <a:pPr>
              <a:lnSpc>
                <a:spcPct val="150000"/>
              </a:lnSpc>
            </a:pPr>
            <a:r>
              <a:rPr lang="en-US" altLang="zh-TW" sz="2200" dirty="0">
                <a:ea typeface="Microsoft YaHei" panose="020B0503020204020204" pitchFamily="34" charset="-122"/>
              </a:rPr>
              <a:t>2022-08-23	First live donor liver transplantation </a:t>
            </a:r>
          </a:p>
          <a:p>
            <a:pPr>
              <a:lnSpc>
                <a:spcPct val="150000"/>
              </a:lnSpc>
            </a:pPr>
            <a:r>
              <a:rPr lang="en-US" altLang="zh-TW" sz="2200" dirty="0">
                <a:ea typeface="Microsoft YaHei" panose="020B0503020204020204" pitchFamily="34" charset="-122"/>
              </a:rPr>
              <a:t>2022-11-08	First ABO-incompatible kidney transplantation</a:t>
            </a:r>
          </a:p>
          <a:p>
            <a:pPr>
              <a:lnSpc>
                <a:spcPct val="150000"/>
              </a:lnSpc>
            </a:pPr>
            <a:r>
              <a:rPr lang="en-US" altLang="zh-TW" sz="2200" dirty="0">
                <a:ea typeface="Microsoft YaHei" panose="020B0503020204020204" pitchFamily="34" charset="-122"/>
              </a:rPr>
              <a:t>2023-03-09	First heart transplantation </a:t>
            </a:r>
          </a:p>
          <a:p>
            <a:pPr>
              <a:lnSpc>
                <a:spcPct val="150000"/>
              </a:lnSpc>
            </a:pPr>
            <a:r>
              <a:rPr lang="en-US" altLang="zh-TW" sz="2200" dirty="0">
                <a:ea typeface="Microsoft YaHei" panose="020B0503020204020204" pitchFamily="34" charset="-122"/>
              </a:rPr>
              <a:t>2021-2023	DDLT(6), LDLT(5), DDKT(9), LDKT(8), HT (3)</a:t>
            </a:r>
            <a:r>
              <a:rPr lang="zh-TW" altLang="en-US" sz="2200" dirty="0">
                <a:ea typeface="Microsoft YaHei" panose="020B0503020204020204" pitchFamily="34" charset="-122"/>
              </a:rPr>
              <a:t> </a:t>
            </a:r>
            <a:endParaRPr lang="en-US" altLang="zh-TW" sz="2200" dirty="0">
              <a:ea typeface="Microsoft YaHei" panose="020B0503020204020204" pitchFamily="34" charset="-122"/>
            </a:endParaRPr>
          </a:p>
          <a:p>
            <a:pPr>
              <a:lnSpc>
                <a:spcPct val="150000"/>
              </a:lnSpc>
            </a:pPr>
            <a:endParaRPr lang="en-US" altLang="zh-TW" sz="2177" dirty="0">
              <a:ea typeface="Microsoft YaHei" panose="020B0503020204020204" pitchFamily="34" charset="-122"/>
            </a:endParaRPr>
          </a:p>
          <a:p>
            <a:pPr>
              <a:lnSpc>
                <a:spcPct val="150000"/>
              </a:lnSpc>
            </a:pPr>
            <a:endParaRPr lang="en-US" altLang="zh-TW" sz="1905" dirty="0">
              <a:ea typeface="Microsoft YaHei" panose="020B0503020204020204" pitchFamily="34" charset="-122"/>
            </a:endParaRPr>
          </a:p>
          <a:p>
            <a:pPr>
              <a:lnSpc>
                <a:spcPct val="150000"/>
              </a:lnSpc>
            </a:pPr>
            <a:endParaRPr lang="en-US" altLang="zh-TW" sz="1905" dirty="0">
              <a:ea typeface="Microsoft YaHei" panose="020B0503020204020204" pitchFamily="34" charset="-122"/>
            </a:endParaRPr>
          </a:p>
          <a:p>
            <a:pPr>
              <a:lnSpc>
                <a:spcPct val="150000"/>
              </a:lnSpc>
            </a:pPr>
            <a:endParaRPr lang="zh-TW" altLang="en-US" sz="1905" dirty="0">
              <a:ea typeface="Microsoft YaHei" panose="020B0503020204020204" pitchFamily="34" charset="-122"/>
            </a:endParaRPr>
          </a:p>
        </p:txBody>
      </p:sp>
      <p:pic>
        <p:nvPicPr>
          <p:cNvPr id="5" name="圖片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7838" y1="77835" x2="37838" y2="77835"/>
                        <a14:foregroundMark x1="37066" y1="80928" x2="37066" y2="80928"/>
                        <a14:foregroundMark x1="35521" y1="84021" x2="35521" y2="84021"/>
                        <a14:backgroundMark x1="55212" y1="82474" x2="55212" y2="82474"/>
                        <a14:backgroundMark x1="57529" y1="84021" x2="58301" y2="84021"/>
                        <a14:backgroundMark x1="59846" y1="81443" x2="59846" y2="81443"/>
                        <a14:backgroundMark x1="61390" y1="76804" x2="61390" y2="76804"/>
                        <a14:backgroundMark x1="61004" y1="75258" x2="61004" y2="75258"/>
                        <a14:backgroundMark x1="20077" y1="55155" x2="20077" y2="55155"/>
                        <a14:backgroundMark x1="20463" y1="52062" x2="20463" y2="52062"/>
                        <a14:backgroundMark x1="18147" y1="45361" x2="18147" y2="45361"/>
                        <a14:backgroundMark x1="67954" y1="57216" x2="67954" y2="57216"/>
                        <a14:backgroundMark x1="41699" y1="79897" x2="41699" y2="79897"/>
                        <a14:backgroundMark x1="35907" y1="73196" x2="35907" y2="72680"/>
                        <a14:backgroundMark x1="36293" y1="78866" x2="36293" y2="78866"/>
                      </a14:backgroundRemoval>
                    </a14:imgEffect>
                  </a14:imgLayer>
                </a14:imgProps>
              </a:ext>
            </a:extLst>
          </a:blip>
          <a:stretch>
            <a:fillRect/>
          </a:stretch>
        </p:blipFill>
        <p:spPr>
          <a:xfrm>
            <a:off x="7649617" y="1681387"/>
            <a:ext cx="590376" cy="523477"/>
          </a:xfrm>
          <a:prstGeom prst="rect">
            <a:avLst/>
          </a:prstGeom>
        </p:spPr>
      </p:pic>
      <p:pic>
        <p:nvPicPr>
          <p:cNvPr id="6" name="圖片 5"/>
          <p:cNvPicPr>
            <a:picLocks noChangeAspect="1"/>
          </p:cNvPicPr>
          <p:nvPr/>
        </p:nvPicPr>
        <p:blipFill rotWithShape="1">
          <a:blip r:embed="rId4">
            <a:extLst>
              <a:ext uri="{BEBA8EAE-BF5A-486C-A8C5-ECC9F3942E4B}">
                <a14:imgProps xmlns:a14="http://schemas.microsoft.com/office/drawing/2010/main">
                  <a14:imgLayer r:embed="rId5">
                    <a14:imgEffect>
                      <a14:backgroundRemoval t="5634" b="100000" l="43478" r="100000"/>
                    </a14:imgEffect>
                  </a14:imgLayer>
                </a14:imgProps>
              </a:ext>
            </a:extLst>
          </a:blip>
          <a:srcRect l="1" t="-1" r="-47836" b="-21063"/>
          <a:stretch/>
        </p:blipFill>
        <p:spPr>
          <a:xfrm>
            <a:off x="7398886" y="2238988"/>
            <a:ext cx="1109416" cy="829972"/>
          </a:xfrm>
          <a:prstGeom prst="rect">
            <a:avLst/>
          </a:prstGeom>
        </p:spPr>
      </p:pic>
      <p:pic>
        <p:nvPicPr>
          <p:cNvPr id="10" name="圖片 9"/>
          <p:cNvPicPr>
            <a:picLocks noChangeAspect="1"/>
          </p:cNvPicPr>
          <p:nvPr/>
        </p:nvPicPr>
        <p:blipFill rotWithShape="1">
          <a:blip r:embed="rId6">
            <a:extLst>
              <a:ext uri="{BEBA8EAE-BF5A-486C-A8C5-ECC9F3942E4B}">
                <a14:imgProps xmlns:a14="http://schemas.microsoft.com/office/drawing/2010/main">
                  <a14:imgLayer r:embed="rId7">
                    <a14:imgEffect>
                      <a14:backgroundRemoval t="0" b="80000" l="1887" r="100000"/>
                    </a14:imgEffect>
                  </a14:imgLayer>
                </a14:imgProps>
              </a:ext>
            </a:extLst>
          </a:blip>
          <a:srcRect b="21042"/>
          <a:stretch/>
        </p:blipFill>
        <p:spPr>
          <a:xfrm>
            <a:off x="7812360" y="4509120"/>
            <a:ext cx="399195" cy="517603"/>
          </a:xfrm>
          <a:prstGeom prst="rect">
            <a:avLst/>
          </a:prstGeom>
        </p:spPr>
      </p:pic>
      <p:pic>
        <p:nvPicPr>
          <p:cNvPr id="11" name="圖片 10"/>
          <p:cNvPicPr>
            <a:picLocks noChangeAspect="1"/>
          </p:cNvPicPr>
          <p:nvPr/>
        </p:nvPicPr>
        <p:blipFill rotWithShape="1">
          <a:blip r:embed="rId8">
            <a:extLst>
              <a:ext uri="{BEBA8EAE-BF5A-486C-A8C5-ECC9F3942E4B}">
                <a14:imgProps xmlns:a14="http://schemas.microsoft.com/office/drawing/2010/main">
                  <a14:imgLayer r:embed="rId5">
                    <a14:imgEffect>
                      <a14:backgroundRemoval t="5634" b="100000" l="0" r="69022"/>
                    </a14:imgEffect>
                  </a14:imgLayer>
                </a14:imgProps>
              </a:ext>
            </a:extLst>
          </a:blip>
          <a:srcRect b="21662"/>
          <a:stretch/>
        </p:blipFill>
        <p:spPr>
          <a:xfrm>
            <a:off x="7784171" y="3933056"/>
            <a:ext cx="724131" cy="518229"/>
          </a:xfrm>
          <a:prstGeom prst="rect">
            <a:avLst/>
          </a:prstGeom>
        </p:spPr>
      </p:pic>
      <p:pic>
        <p:nvPicPr>
          <p:cNvPr id="1028" name="Picture 4" descr="Liver Transplantation | SpringerLink"/>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8129" b="100000" l="0" r="51679"/>
                    </a14:imgEffect>
                    <a14:imgEffect>
                      <a14:colorTemperature colorTemp="6865"/>
                    </a14:imgEffect>
                    <a14:imgEffect>
                      <a14:saturation sat="400000"/>
                    </a14:imgEffect>
                  </a14:imgLayer>
                </a14:imgProps>
              </a:ext>
              <a:ext uri="{28A0092B-C50C-407E-A947-70E740481C1C}">
                <a14:useLocalDpi xmlns:a14="http://schemas.microsoft.com/office/drawing/2010/main" val="0"/>
              </a:ext>
            </a:extLst>
          </a:blip>
          <a:srcRect t="17984" r="48387"/>
          <a:stretch/>
        </p:blipFill>
        <p:spPr bwMode="auto">
          <a:xfrm>
            <a:off x="7821654" y="3356992"/>
            <a:ext cx="353381" cy="497823"/>
          </a:xfrm>
          <a:prstGeom prst="rect">
            <a:avLst/>
          </a:prstGeom>
          <a:noFill/>
          <a:extLst>
            <a:ext uri="{909E8E84-426E-40DD-AFC4-6F175D3DCCD1}">
              <a14:hiddenFill xmlns:a14="http://schemas.microsoft.com/office/drawing/2010/main">
                <a:solidFill>
                  <a:srgbClr val="FFFFFF"/>
                </a:solidFill>
              </a14:hiddenFill>
            </a:ext>
          </a:extLst>
        </p:spPr>
      </p:pic>
      <p:pic>
        <p:nvPicPr>
          <p:cNvPr id="12" name="圖片 11"/>
          <p:cNvPicPr>
            <a:picLocks noChangeAspect="1"/>
          </p:cNvPicPr>
          <p:nvPr/>
        </p:nvPicPr>
        <p:blipFill>
          <a:blip r:embed="rId11">
            <a:extLst>
              <a:ext uri="{BEBA8EAE-BF5A-486C-A8C5-ECC9F3942E4B}">
                <a14:imgProps xmlns:a14="http://schemas.microsoft.com/office/drawing/2010/main">
                  <a14:imgLayer r:embed="rId12">
                    <a14:imgEffect>
                      <a14:backgroundRemoval t="0" b="100000" l="0" r="99658"/>
                    </a14:imgEffect>
                    <a14:imgEffect>
                      <a14:saturation sat="400000"/>
                    </a14:imgEffect>
                  </a14:imgLayer>
                </a14:imgProps>
              </a:ext>
            </a:extLst>
          </a:blip>
          <a:stretch>
            <a:fillRect/>
          </a:stretch>
        </p:blipFill>
        <p:spPr>
          <a:xfrm>
            <a:off x="7649924" y="2771498"/>
            <a:ext cx="732147" cy="513486"/>
          </a:xfrm>
          <a:prstGeom prst="rect">
            <a:avLst/>
          </a:prstGeom>
        </p:spPr>
      </p:pic>
      <p:sp>
        <p:nvSpPr>
          <p:cNvPr id="13" name="投影片編號版面配置區 1">
            <a:extLst>
              <a:ext uri="{FF2B5EF4-FFF2-40B4-BE49-F238E27FC236}">
                <a16:creationId xmlns:a16="http://schemas.microsoft.com/office/drawing/2014/main" id="{D2CBD569-F782-B240-BF97-6E4268D69747}"/>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28</a:t>
            </a:fld>
            <a:endParaRPr lang="zh-TW" altLang="en-US" dirty="0"/>
          </a:p>
        </p:txBody>
      </p:sp>
      <p:pic>
        <p:nvPicPr>
          <p:cNvPr id="14" name="圖片 13">
            <a:extLst>
              <a:ext uri="{FF2B5EF4-FFF2-40B4-BE49-F238E27FC236}">
                <a16:creationId xmlns:a16="http://schemas.microsoft.com/office/drawing/2014/main" id="{0BC260C0-23EE-0D4E-8C98-96014F64C655}"/>
              </a:ext>
            </a:extLst>
          </p:cNvPr>
          <p:cNvPicPr>
            <a:picLocks noChangeAspect="1"/>
          </p:cNvPicPr>
          <p:nvPr/>
        </p:nvPicPr>
        <p:blipFill>
          <a:blip r:embed="rId13"/>
          <a:stretch>
            <a:fillRect/>
          </a:stretch>
        </p:blipFill>
        <p:spPr>
          <a:xfrm>
            <a:off x="7812603" y="5157192"/>
            <a:ext cx="503813" cy="511370"/>
          </a:xfrm>
          <a:prstGeom prst="rect">
            <a:avLst/>
          </a:prstGeom>
        </p:spPr>
      </p:pic>
    </p:spTree>
    <p:extLst>
      <p:ext uri="{BB962C8B-B14F-4D97-AF65-F5344CB8AC3E}">
        <p14:creationId xmlns:p14="http://schemas.microsoft.com/office/powerpoint/2010/main" val="191940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048BB40-DC75-2B4E-9356-C065D8C96D2C}"/>
              </a:ext>
            </a:extLst>
          </p:cNvPr>
          <p:cNvPicPr>
            <a:picLocks noChangeAspect="1"/>
          </p:cNvPicPr>
          <p:nvPr/>
        </p:nvPicPr>
        <p:blipFill>
          <a:blip r:embed="rId2"/>
          <a:stretch>
            <a:fillRect/>
          </a:stretch>
        </p:blipFill>
        <p:spPr>
          <a:xfrm>
            <a:off x="4644008" y="188640"/>
            <a:ext cx="4067944" cy="4067944"/>
          </a:xfrm>
          <a:prstGeom prst="rect">
            <a:avLst/>
          </a:prstGeom>
        </p:spPr>
      </p:pic>
      <p:sp>
        <p:nvSpPr>
          <p:cNvPr id="10" name="文字方塊 9">
            <a:extLst>
              <a:ext uri="{FF2B5EF4-FFF2-40B4-BE49-F238E27FC236}">
                <a16:creationId xmlns:a16="http://schemas.microsoft.com/office/drawing/2014/main" id="{0E1E437C-41BB-1548-B4AD-5344AFA50987}"/>
              </a:ext>
            </a:extLst>
          </p:cNvPr>
          <p:cNvSpPr txBox="1"/>
          <p:nvPr/>
        </p:nvSpPr>
        <p:spPr>
          <a:xfrm>
            <a:off x="467544" y="2759437"/>
            <a:ext cx="3923929" cy="3477875"/>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zh-TW" altLang="en-US" sz="1000" b="1" i="0" u="none" strike="noStrike" kern="1200" cap="none" spc="0" normalizeH="0" baseline="0" noProof="0" dirty="0">
                <a:ln>
                  <a:solidFill>
                    <a:schemeClr val="tx1"/>
                  </a:solidFill>
                </a:ln>
                <a:solidFill>
                  <a:srgbClr val="0AABA0"/>
                </a:solidFill>
                <a:effectLst/>
                <a:uLnTx/>
                <a:uFillTx/>
                <a:latin typeface="Microsoft YaHei" panose="020B0503020204020204" pitchFamily="34" charset="-122"/>
                <a:ea typeface="Microsoft YaHei" panose="020B0503020204020204" pitchFamily="34" charset="-122"/>
                <a:cs typeface="+mn-cs"/>
              </a:rPr>
              <a:t>  </a:t>
            </a:r>
            <a:r>
              <a:rPr kumimoji="0" lang="en-US" altLang="zh-TW" sz="4400" b="1" i="0" u="none" strike="noStrike" kern="1200" cap="none" spc="0" normalizeH="0" baseline="0" noProof="0" dirty="0">
                <a:ln>
                  <a:solidFill>
                    <a:schemeClr val="tx1"/>
                  </a:solidFill>
                </a:ln>
                <a:solidFill>
                  <a:srgbClr val="0AABA0"/>
                </a:solidFill>
                <a:effectLst/>
                <a:uLnTx/>
                <a:uFillTx/>
                <a:latin typeface="Microsoft YaHei" panose="020B0503020204020204" pitchFamily="34" charset="-122"/>
                <a:ea typeface="Microsoft YaHei" panose="020B0503020204020204" pitchFamily="34" charset="-122"/>
                <a:cs typeface="+mn-cs"/>
              </a:rPr>
              <a:t>I</a:t>
            </a:r>
            <a:r>
              <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nnovation </a:t>
            </a:r>
          </a:p>
          <a:p>
            <a:pPr marL="0" marR="0" lvl="0" indent="0" algn="l" defTabSz="914400" rtl="0" eaLnBrk="1" fontAlgn="auto" latinLnBrk="0" hangingPunct="1">
              <a:spcBef>
                <a:spcPts val="0"/>
              </a:spcBef>
              <a:spcAft>
                <a:spcPts val="0"/>
              </a:spcAft>
              <a:buClrTx/>
              <a:buSzTx/>
              <a:buFontTx/>
              <a:buNone/>
              <a:tabLst/>
              <a:defRPr/>
            </a:pPr>
            <a:r>
              <a:rPr kumimoji="0" lang="en-US" altLang="zh-TW" sz="4400" b="1" i="0" u="none" strike="noStrike" kern="1200" cap="none" spc="0" normalizeH="0" baseline="0" noProof="0" dirty="0">
                <a:ln>
                  <a:solidFill>
                    <a:schemeClr val="tx1"/>
                  </a:solidFill>
                </a:ln>
                <a:solidFill>
                  <a:srgbClr val="FFC000"/>
                </a:solidFill>
                <a:effectLst/>
                <a:uLnTx/>
                <a:uFillTx/>
                <a:latin typeface="Microsoft YaHei" panose="020B0503020204020204" pitchFamily="34" charset="-122"/>
                <a:ea typeface="Microsoft YaHei" panose="020B0503020204020204" pitchFamily="34" charset="-122"/>
                <a:cs typeface="+mn-cs"/>
              </a:rPr>
              <a:t>C</a:t>
            </a:r>
            <a:r>
              <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ompassion </a:t>
            </a:r>
          </a:p>
          <a:p>
            <a:pPr marL="0" marR="0" lvl="0" indent="0" algn="l" defTabSz="914400" rtl="0" eaLnBrk="1" fontAlgn="auto" latinLnBrk="0" hangingPunct="1">
              <a:spcBef>
                <a:spcPts val="0"/>
              </a:spcBef>
              <a:spcAft>
                <a:spcPts val="0"/>
              </a:spcAft>
              <a:buClrTx/>
              <a:buSzTx/>
              <a:buFontTx/>
              <a:buNone/>
              <a:tabLst/>
              <a:defRPr/>
            </a:pPr>
            <a:r>
              <a:rPr kumimoji="0" lang="en-US" altLang="zh-TW" sz="4400" b="1" i="0" u="none" strike="noStrike" kern="1200" cap="none" spc="0" normalizeH="0" baseline="0" noProof="0" dirty="0">
                <a:ln>
                  <a:solidFill>
                    <a:schemeClr val="tx1"/>
                  </a:solidFill>
                </a:ln>
                <a:solidFill>
                  <a:srgbClr val="F24E4D"/>
                </a:solidFill>
                <a:effectLst/>
                <a:uLnTx/>
                <a:uFillTx/>
                <a:latin typeface="Microsoft YaHei" panose="020B0503020204020204" pitchFamily="34" charset="-122"/>
                <a:ea typeface="Microsoft YaHei" panose="020B0503020204020204" pitchFamily="34" charset="-122"/>
                <a:cs typeface="+mn-cs"/>
              </a:rPr>
              <a:t>A</a:t>
            </a:r>
            <a:r>
              <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ccountability &amp; Integrity</a:t>
            </a:r>
          </a:p>
          <a:p>
            <a:pPr marL="0" marR="0" lvl="0" indent="0" algn="l" defTabSz="914400" rtl="0" eaLnBrk="1" fontAlgn="auto" latinLnBrk="0" hangingPunct="1">
              <a:spcBef>
                <a:spcPts val="0"/>
              </a:spcBef>
              <a:spcAft>
                <a:spcPts val="0"/>
              </a:spcAft>
              <a:buClrTx/>
              <a:buSzTx/>
              <a:buFontTx/>
              <a:buNone/>
              <a:tabLst/>
              <a:defRPr/>
            </a:pPr>
            <a:r>
              <a:rPr kumimoji="0" lang="en-US" altLang="zh-TW" sz="4400" b="1" i="0" u="none" strike="noStrike" kern="1200" cap="none" spc="0" normalizeH="0" baseline="0" noProof="0" dirty="0">
                <a:ln>
                  <a:solidFill>
                    <a:schemeClr val="tx1"/>
                  </a:solidFill>
                </a:ln>
                <a:solidFill>
                  <a:srgbClr val="99C816"/>
                </a:solidFill>
                <a:effectLst/>
                <a:uLnTx/>
                <a:uFillTx/>
                <a:latin typeface="Microsoft YaHei" panose="020B0503020204020204" pitchFamily="34" charset="-122"/>
                <a:ea typeface="Microsoft YaHei" panose="020B0503020204020204" pitchFamily="34" charset="-122"/>
                <a:cs typeface="+mn-cs"/>
              </a:rPr>
              <a:t>R</a:t>
            </a:r>
            <a:r>
              <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esponsibility for society </a:t>
            </a:r>
          </a:p>
          <a:p>
            <a:pPr marL="0" marR="0" lvl="0" indent="0" algn="l" defTabSz="914400" rtl="0" eaLnBrk="1" fontAlgn="auto" latinLnBrk="0" hangingPunct="1">
              <a:spcBef>
                <a:spcPts val="0"/>
              </a:spcBef>
              <a:spcAft>
                <a:spcPts val="0"/>
              </a:spcAft>
              <a:buClrTx/>
              <a:buSzTx/>
              <a:buFontTx/>
              <a:buNone/>
              <a:tabLst/>
              <a:defRPr/>
            </a:pPr>
            <a:r>
              <a:rPr kumimoji="0" lang="en-US" altLang="zh-TW" sz="4400" b="1" i="0" u="none" strike="noStrike" kern="1200" cap="none" spc="0" normalizeH="0" baseline="0" noProof="0" dirty="0">
                <a:ln>
                  <a:solidFill>
                    <a:schemeClr val="tx1"/>
                  </a:solidFill>
                </a:ln>
                <a:solidFill>
                  <a:srgbClr val="FE9313"/>
                </a:solidFill>
                <a:effectLst/>
                <a:uLnTx/>
                <a:uFillTx/>
                <a:latin typeface="Microsoft YaHei" panose="020B0503020204020204" pitchFamily="34" charset="-122"/>
                <a:ea typeface="Microsoft YaHei" panose="020B0503020204020204" pitchFamily="34" charset="-122"/>
                <a:cs typeface="+mn-cs"/>
              </a:rPr>
              <a:t>E</a:t>
            </a:r>
            <a:r>
              <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xcellence </a:t>
            </a:r>
          </a:p>
        </p:txBody>
      </p:sp>
      <p:sp>
        <p:nvSpPr>
          <p:cNvPr id="12" name="標題 11">
            <a:extLst>
              <a:ext uri="{FF2B5EF4-FFF2-40B4-BE49-F238E27FC236}">
                <a16:creationId xmlns:a16="http://schemas.microsoft.com/office/drawing/2014/main" id="{72DFDA0F-43D2-9F42-B936-78351A54E002}"/>
              </a:ext>
            </a:extLst>
          </p:cNvPr>
          <p:cNvSpPr>
            <a:spLocks noGrp="1"/>
          </p:cNvSpPr>
          <p:nvPr>
            <p:ph type="title"/>
          </p:nvPr>
        </p:nvSpPr>
        <p:spPr/>
        <p:txBody>
          <a:bodyPr>
            <a:normAutofit/>
          </a:bodyPr>
          <a:lstStyle/>
          <a:p>
            <a:r>
              <a:rPr kumimoji="1" lang="en-US" altLang="zh-TW" sz="6000" dirty="0">
                <a:ln w="28575">
                  <a:noFill/>
                </a:ln>
                <a:solidFill>
                  <a:srgbClr val="41BBC6"/>
                </a:solidFill>
                <a:latin typeface="Microsoft YaHei" panose="020B0503020204020204" pitchFamily="34" charset="-122"/>
                <a:ea typeface="Microsoft YaHei" panose="020B0503020204020204" pitchFamily="34" charset="-122"/>
              </a:rPr>
              <a:t>I-</a:t>
            </a:r>
            <a:r>
              <a:rPr kumimoji="1" lang="en-US" altLang="zh-TW" sz="6000" dirty="0">
                <a:ln w="28575">
                  <a:noFill/>
                </a:ln>
                <a:solidFill>
                  <a:schemeClr val="accent5"/>
                </a:solidFill>
                <a:latin typeface="Microsoft YaHei" panose="020B0503020204020204" pitchFamily="34" charset="-122"/>
                <a:ea typeface="Microsoft YaHei" panose="020B0503020204020204" pitchFamily="34" charset="-122"/>
              </a:rPr>
              <a:t>C</a:t>
            </a:r>
            <a:r>
              <a:rPr kumimoji="1" lang="en-US" altLang="zh-TW" sz="6000" dirty="0">
                <a:ln w="28575">
                  <a:noFill/>
                </a:ln>
                <a:solidFill>
                  <a:srgbClr val="FF0000"/>
                </a:solidFill>
                <a:latin typeface="Microsoft YaHei" panose="020B0503020204020204" pitchFamily="34" charset="-122"/>
                <a:ea typeface="Microsoft YaHei" panose="020B0503020204020204" pitchFamily="34" charset="-122"/>
              </a:rPr>
              <a:t>A</a:t>
            </a:r>
            <a:r>
              <a:rPr kumimoji="1" lang="en-US" altLang="zh-TW" sz="6000" dirty="0">
                <a:ln w="28575">
                  <a:noFill/>
                </a:ln>
                <a:solidFill>
                  <a:schemeClr val="accent3">
                    <a:lumMod val="75000"/>
                  </a:schemeClr>
                </a:solidFill>
                <a:latin typeface="Microsoft YaHei" panose="020B0503020204020204" pitchFamily="34" charset="-122"/>
                <a:ea typeface="Microsoft YaHei" panose="020B0503020204020204" pitchFamily="34" charset="-122"/>
              </a:rPr>
              <a:t>R</a:t>
            </a:r>
            <a:r>
              <a:rPr kumimoji="1" lang="en-US" altLang="zh-TW" sz="6000" dirty="0">
                <a:ln w="28575">
                  <a:noFill/>
                </a:ln>
                <a:solidFill>
                  <a:srgbClr val="FF9300"/>
                </a:solidFill>
                <a:latin typeface="Microsoft YaHei" panose="020B0503020204020204" pitchFamily="34" charset="-122"/>
                <a:ea typeface="Microsoft YaHei" panose="020B0503020204020204" pitchFamily="34" charset="-122"/>
              </a:rPr>
              <a:t>E</a:t>
            </a:r>
            <a:endParaRPr kumimoji="1" lang="zh-TW" altLang="en-US" sz="6000" dirty="0">
              <a:ln w="28575">
                <a:noFill/>
              </a:ln>
              <a:solidFill>
                <a:srgbClr val="FF9300"/>
              </a:solidFill>
              <a:latin typeface="Microsoft YaHei" panose="020B0503020204020204" pitchFamily="34" charset="-122"/>
              <a:ea typeface="Microsoft YaHei" panose="020B0503020204020204" pitchFamily="34" charset="-122"/>
            </a:endParaRPr>
          </a:p>
        </p:txBody>
      </p:sp>
      <p:pic>
        <p:nvPicPr>
          <p:cNvPr id="13" name="圖片 12">
            <a:extLst>
              <a:ext uri="{FF2B5EF4-FFF2-40B4-BE49-F238E27FC236}">
                <a16:creationId xmlns:a16="http://schemas.microsoft.com/office/drawing/2014/main" id="{92E321A1-F03D-D045-B028-225C33567B6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185" b="96081" l="9788" r="89993">
                        <a14:foregroundMark x1="33674" y1="8099" x2="57268" y2="7185"/>
                        <a14:foregroundMark x1="57268" y1="7185" x2="57999" y2="7544"/>
                        <a14:foregroundMark x1="63550" y1="40823" x2="67202" y2="43860"/>
                        <a14:foregroundMark x1="21402" y1="41639" x2="23886" y2="49086"/>
                        <a14:foregroundMark x1="30632" y1="94467" x2="43535" y2="90300"/>
                        <a14:foregroundMark x1="55515" y1="87688" x2="59825" y2="96081"/>
                        <a14:foregroundMark x1="16508" y1="39027" x2="19869" y2="42064"/>
                        <a14:foregroundMark x1="20161" y1="36153" x2="20161" y2="36153"/>
                        <a14:foregroundMark x1="22936" y1="35892" x2="21110" y2="42750"/>
                        <a14:foregroundMark x1="22644" y1="35598" x2="13440" y2="40137"/>
                        <a14:foregroundMark x1="28488" y1="38635" x2="21987" y2="41933"/>
                        <a14:foregroundMark x1="18042" y1="35598" x2="12783" y2="40562"/>
                        <a14:foregroundMark x1="13294" y1="40496" x2="28999" y2="41150"/>
                        <a14:foregroundMark x1="28999" y1="41150" x2="29584" y2="39386"/>
                        <a14:foregroundMark x1="20380" y1="35271" x2="15924" y2="41999"/>
                        <a14:foregroundMark x1="15924" y1="41999" x2="18188" y2="42227"/>
                        <a14:foregroundMark x1="12491" y1="37851" x2="12491" y2="37851"/>
                        <a14:foregroundMark x1="15340" y1="36185" x2="15340" y2="36185"/>
                        <a14:foregroundMark x1="18846" y1="35042" x2="18846" y2="35042"/>
                        <a14:foregroundMark x1="19138" y1="34977" x2="17239" y2="35238"/>
                        <a14:foregroundMark x1="16362" y1="35761" x2="13660" y2="36643"/>
                        <a14:foregroundMark x1="12418" y1="37263" x2="11980" y2="39321"/>
                        <a14:foregroundMark x1="12199" y1="40758" x2="15559" y2="42031"/>
                        <a14:foregroundMark x1="18554" y1="42848" x2="16581" y2="42227"/>
                        <a14:foregroundMark x1="26224" y1="18289" x2="23521" y2="22044"/>
                        <a14:foregroundMark x1="24178" y1="19236" x2="21841" y2="22338"/>
                        <a14:foregroundMark x1="64938" y1="41052" x2="73776" y2="43566"/>
                        <a14:backgroundMark x1="28707" y1="95101" x2="30387" y2="95199"/>
                      </a14:backgroundRemoval>
                    </a14:imgEffect>
                  </a14:imgLayer>
                </a14:imgProps>
              </a:ext>
            </a:extLst>
          </a:blip>
          <a:stretch>
            <a:fillRect/>
          </a:stretch>
        </p:blipFill>
        <p:spPr>
          <a:xfrm>
            <a:off x="7627776" y="3717032"/>
            <a:ext cx="1408720" cy="2160240"/>
          </a:xfrm>
          <a:prstGeom prst="rect">
            <a:avLst/>
          </a:prstGeom>
        </p:spPr>
      </p:pic>
      <p:pic>
        <p:nvPicPr>
          <p:cNvPr id="15" name="Picture 2" descr="重點線圖片PNG去背| 矢量圖案和PSD素材| 免费下载| Pngtree">
            <a:extLst>
              <a:ext uri="{FF2B5EF4-FFF2-40B4-BE49-F238E27FC236}">
                <a16:creationId xmlns:a16="http://schemas.microsoft.com/office/drawing/2014/main" id="{02ADDC5B-D360-394B-A4BD-9EFA7F0D828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5278" r="90000">
                        <a14:foregroundMark x1="10000" y1="59167" x2="44444" y2="56944"/>
                        <a14:foregroundMark x1="44444" y1="56944" x2="46389" y2="55556"/>
                        <a14:foregroundMark x1="5278" y1="64444" x2="13333" y2="63889"/>
                        <a14:foregroundMark x1="53889" y1="50000" x2="49167" y2="57778"/>
                        <a14:backgroundMark x1="4167" y1="33889" x2="60000" y2="37222"/>
                      </a14:backgroundRemoval>
                    </a14:imgEffect>
                  </a14:imgLayer>
                </a14:imgProps>
              </a:ext>
              <a:ext uri="{28A0092B-C50C-407E-A947-70E740481C1C}">
                <a14:useLocalDpi xmlns:a14="http://schemas.microsoft.com/office/drawing/2010/main" val="0"/>
              </a:ext>
            </a:extLst>
          </a:blip>
          <a:srcRect/>
          <a:stretch>
            <a:fillRect/>
          </a:stretch>
        </p:blipFill>
        <p:spPr bwMode="auto">
          <a:xfrm>
            <a:off x="3707904" y="3998767"/>
            <a:ext cx="9236805" cy="371008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A2EBA648-3147-B74F-8AE8-D8C6AE7C1872}"/>
              </a:ext>
            </a:extLst>
          </p:cNvPr>
          <p:cNvSpPr txBox="1"/>
          <p:nvPr/>
        </p:nvSpPr>
        <p:spPr>
          <a:xfrm>
            <a:off x="4572000" y="5917279"/>
            <a:ext cx="389832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Medical Quality is Our Pride </a:t>
            </a:r>
            <a:endParaRPr kumimoji="0" lang="zh-TW" altLang="en-US" sz="20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18" name="文字方塊 17">
            <a:extLst>
              <a:ext uri="{FF2B5EF4-FFF2-40B4-BE49-F238E27FC236}">
                <a16:creationId xmlns:a16="http://schemas.microsoft.com/office/drawing/2014/main" id="{2DA31972-A41D-0B46-923E-FF77B405FC00}"/>
              </a:ext>
            </a:extLst>
          </p:cNvPr>
          <p:cNvSpPr txBox="1"/>
          <p:nvPr/>
        </p:nvSpPr>
        <p:spPr>
          <a:xfrm>
            <a:off x="395536" y="1702549"/>
            <a:ext cx="4320480" cy="646331"/>
          </a:xfrm>
          <a:prstGeom prst="rect">
            <a:avLst/>
          </a:prstGeom>
          <a:noFill/>
        </p:spPr>
        <p:txBody>
          <a:bodyPr wrap="square" rtlCol="0">
            <a:spAutoFit/>
          </a:bodyPr>
          <a:lstStyle/>
          <a:p>
            <a:r>
              <a:rPr kumimoji="1" lang="zh-TW" altLang="en-US" sz="3600" b="1" dirty="0">
                <a:solidFill>
                  <a:srgbClr val="C00000"/>
                </a:solidFill>
                <a:ea typeface="Microsoft YaHei" panose="020B0503020204020204" pitchFamily="34" charset="-122"/>
              </a:rPr>
              <a:t>～</a:t>
            </a:r>
            <a:r>
              <a:rPr kumimoji="1" lang="en-US" altLang="zh-TW" sz="3600" b="1" dirty="0">
                <a:solidFill>
                  <a:srgbClr val="C00000"/>
                </a:solidFill>
                <a:ea typeface="Microsoft YaHei" panose="020B0503020204020204" pitchFamily="34" charset="-122"/>
              </a:rPr>
              <a:t>Thanks you </a:t>
            </a:r>
            <a:endParaRPr kumimoji="1" lang="zh-TW" altLang="en-US" sz="3600" b="1" dirty="0">
              <a:solidFill>
                <a:srgbClr val="C00000"/>
              </a:solidFill>
              <a:ea typeface="Microsoft YaHei" panose="020B0503020204020204" pitchFamily="34" charset="-122"/>
            </a:endParaRPr>
          </a:p>
        </p:txBody>
      </p:sp>
      <p:sp>
        <p:nvSpPr>
          <p:cNvPr id="9" name="投影片編號版面配置區 1">
            <a:extLst>
              <a:ext uri="{FF2B5EF4-FFF2-40B4-BE49-F238E27FC236}">
                <a16:creationId xmlns:a16="http://schemas.microsoft.com/office/drawing/2014/main" id="{54A29BDB-78B9-664E-8212-47069A9B83FC}"/>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29</a:t>
            </a:fld>
            <a:endParaRPr lang="zh-TW" altLang="en-US" dirty="0"/>
          </a:p>
        </p:txBody>
      </p:sp>
    </p:spTree>
    <p:extLst>
      <p:ext uri="{BB962C8B-B14F-4D97-AF65-F5344CB8AC3E}">
        <p14:creationId xmlns:p14="http://schemas.microsoft.com/office/powerpoint/2010/main" val="70143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3</a:t>
            </a:fld>
            <a:endParaRPr lang="zh-TW" altLang="en-US">
              <a:solidFill>
                <a:prstClr val="black">
                  <a:tint val="75000"/>
                </a:prstClr>
              </a:solidFill>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357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圖片 3">
            <a:extLst>
              <a:ext uri="{FF2B5EF4-FFF2-40B4-BE49-F238E27FC236}">
                <a16:creationId xmlns:a16="http://schemas.microsoft.com/office/drawing/2014/main" id="{8F4DE14B-BF55-0B48-A5E5-FFC8ADCD7E3B}"/>
              </a:ext>
            </a:extLst>
          </p:cNvPr>
          <p:cNvPicPr>
            <a:picLocks noChangeAspect="1"/>
          </p:cNvPicPr>
          <p:nvPr/>
        </p:nvPicPr>
        <p:blipFill>
          <a:blip r:embed="rId3">
            <a:alphaModFix amt="84000"/>
            <a:extLst>
              <a:ext uri="{BEBA8EAE-BF5A-486C-A8C5-ECC9F3942E4B}">
                <a14:imgProps xmlns:a14="http://schemas.microsoft.com/office/drawing/2010/main">
                  <a14:imgLayer>
                    <a14:imgEffect>
                      <a14:backgroundRemoval t="1477" b="99262" l="1986" r="100000"/>
                    </a14:imgEffect>
                    <a14:imgEffect>
                      <a14:sharpenSoften amount="19000"/>
                    </a14:imgEffect>
                    <a14:imgEffect>
                      <a14:colorTemperature colorTemp="8677"/>
                    </a14:imgEffect>
                    <a14:imgEffect>
                      <a14:saturation sat="101000"/>
                    </a14:imgEffect>
                    <a14:imgEffect>
                      <a14:brightnessContrast bright="9000" contrast="-17000"/>
                    </a14:imgEffect>
                  </a14:imgLayer>
                </a14:imgProps>
              </a:ext>
            </a:extLst>
          </a:blip>
          <a:stretch>
            <a:fillRect/>
          </a:stretch>
        </p:blipFill>
        <p:spPr>
          <a:xfrm>
            <a:off x="7236296" y="1268760"/>
            <a:ext cx="925774" cy="1584176"/>
          </a:xfrm>
          <a:prstGeom prst="rect">
            <a:avLst/>
          </a:prstGeom>
        </p:spPr>
      </p:pic>
      <p:sp>
        <p:nvSpPr>
          <p:cNvPr id="5" name="標題 2">
            <a:extLst>
              <a:ext uri="{FF2B5EF4-FFF2-40B4-BE49-F238E27FC236}">
                <a16:creationId xmlns:a16="http://schemas.microsoft.com/office/drawing/2014/main" id="{6732D5D0-6502-EC4D-8191-EA57A0CAA8CD}"/>
              </a:ext>
            </a:extLst>
          </p:cNvPr>
          <p:cNvSpPr txBox="1">
            <a:spLocks/>
          </p:cNvSpPr>
          <p:nvPr/>
        </p:nvSpPr>
        <p:spPr>
          <a:xfrm>
            <a:off x="734888" y="116632"/>
            <a:ext cx="8229600" cy="126876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tx1"/>
                </a:solidFill>
                <a:latin typeface="+mn-lt"/>
                <a:ea typeface="微軟正黑體" pitchFamily="34" charset="-120"/>
                <a:cs typeface="+mj-cs"/>
              </a:defRPr>
            </a:lvl1pPr>
          </a:lstStyle>
          <a:p>
            <a:pPr algn="r"/>
            <a:r>
              <a:rPr lang="en-US" altLang="zh-TW" sz="3200" dirty="0"/>
              <a:t>Taipei Municipal</a:t>
            </a:r>
          </a:p>
          <a:p>
            <a:pPr algn="r"/>
            <a:r>
              <a:rPr lang="en-US" altLang="zh-TW" sz="3200" dirty="0"/>
              <a:t> Wan Fang Hospital (WFH) </a:t>
            </a:r>
            <a:endParaRPr lang="zh-TW" altLang="en-US" sz="3200" dirty="0"/>
          </a:p>
        </p:txBody>
      </p:sp>
      <p:sp>
        <p:nvSpPr>
          <p:cNvPr id="6" name="投影片編號版面配置區 7">
            <a:extLst>
              <a:ext uri="{FF2B5EF4-FFF2-40B4-BE49-F238E27FC236}">
                <a16:creationId xmlns:a16="http://schemas.microsoft.com/office/drawing/2014/main" id="{F58E61FA-C557-BC49-ABA2-0CA069A78E42}"/>
              </a:ext>
            </a:extLst>
          </p:cNvPr>
          <p:cNvSpPr txBox="1">
            <a:spLocks/>
          </p:cNvSpPr>
          <p:nvPr/>
        </p:nvSpPr>
        <p:spPr>
          <a:xfrm>
            <a:off x="7020272" y="6376243"/>
            <a:ext cx="2133600" cy="365125"/>
          </a:xfrm>
          <a:prstGeom prst="rect">
            <a:avLst/>
          </a:prstGeom>
        </p:spPr>
        <p:txBody>
          <a:bodyPr vert="horz" lIns="91440" tIns="45720" rIns="91440" bIns="45720" rtlCol="0" anchor="ctr"/>
          <a:lstStyle>
            <a:defPPr>
              <a:defRPr lang="zh-TW"/>
            </a:defPPr>
            <a:lvl1pPr marL="0" algn="r" defTabSz="914400" rtl="0" eaLnBrk="1" latinLnBrk="0" hangingPunct="1">
              <a:defRPr sz="16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F0990F-49E1-4FEB-8995-5DD63E1EE8F6}" type="slidenum">
              <a:rPr lang="zh-TW" altLang="en-US" smtClean="0">
                <a:solidFill>
                  <a:prstClr val="black">
                    <a:tint val="75000"/>
                  </a:prstClr>
                </a:solidFill>
              </a:rPr>
              <a:pPr/>
              <a:t>3</a:t>
            </a:fld>
            <a:endParaRPr lang="zh-TW" altLang="en-US" dirty="0">
              <a:solidFill>
                <a:prstClr val="black">
                  <a:tint val="75000"/>
                </a:prstClr>
              </a:solidFill>
            </a:endParaRPr>
          </a:p>
        </p:txBody>
      </p:sp>
    </p:spTree>
    <p:extLst>
      <p:ext uri="{BB962C8B-B14F-4D97-AF65-F5344CB8AC3E}">
        <p14:creationId xmlns:p14="http://schemas.microsoft.com/office/powerpoint/2010/main" val="209689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516"/>
            <a:ext cx="914357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標題 8"/>
          <p:cNvSpPr>
            <a:spLocks noGrp="1"/>
          </p:cNvSpPr>
          <p:nvPr>
            <p:ph type="title"/>
          </p:nvPr>
        </p:nvSpPr>
        <p:spPr>
          <a:xfrm>
            <a:off x="590872" y="44624"/>
            <a:ext cx="8229600" cy="1143000"/>
          </a:xfrm>
        </p:spPr>
        <p:txBody>
          <a:bodyPr/>
          <a:lstStyle/>
          <a:p>
            <a:pPr algn="r"/>
            <a:r>
              <a:rPr lang="en-US" altLang="zh-TW" dirty="0"/>
              <a:t>History </a:t>
            </a:r>
            <a:endParaRPr lang="zh-TW" altLang="en-US" dirty="0"/>
          </a:p>
        </p:txBody>
      </p:sp>
      <p:sp>
        <p:nvSpPr>
          <p:cNvPr id="2" name="投影片編號版面配置區 1"/>
          <p:cNvSpPr>
            <a:spLocks noGrp="1"/>
          </p:cNvSpPr>
          <p:nvPr>
            <p:ph type="sldNum" sz="quarter" idx="12"/>
          </p:nvPr>
        </p:nvSpPr>
        <p:spPr/>
        <p:txBody>
          <a:bodyPr/>
          <a:lstStyle/>
          <a:p>
            <a:fld id="{4BA9ADB7-3B6D-41B8-A7A1-8718EAE2809C}" type="slidenum">
              <a:rPr lang="en-US" altLang="zh-TW" smtClean="0"/>
              <a:pPr/>
              <a:t>4</a:t>
            </a:fld>
            <a:endParaRPr lang="en-US" altLang="zh-TW"/>
          </a:p>
        </p:txBody>
      </p:sp>
      <p:grpSp>
        <p:nvGrpSpPr>
          <p:cNvPr id="5" name="群組 4"/>
          <p:cNvGrpSpPr/>
          <p:nvPr/>
        </p:nvGrpSpPr>
        <p:grpSpPr>
          <a:xfrm>
            <a:off x="-72009" y="1120866"/>
            <a:ext cx="14400585" cy="6196566"/>
            <a:chOff x="-35497" y="1120866"/>
            <a:chExt cx="14400585" cy="6196566"/>
          </a:xfrm>
        </p:grpSpPr>
        <p:grpSp>
          <p:nvGrpSpPr>
            <p:cNvPr id="8" name="群組 7"/>
            <p:cNvGrpSpPr/>
            <p:nvPr/>
          </p:nvGrpSpPr>
          <p:grpSpPr>
            <a:xfrm>
              <a:off x="-35497" y="1120866"/>
              <a:ext cx="14400585" cy="6196566"/>
              <a:chOff x="-22595" y="1412776"/>
              <a:chExt cx="9166595" cy="6196566"/>
            </a:xfrm>
          </p:grpSpPr>
          <p:sp>
            <p:nvSpPr>
              <p:cNvPr id="7" name="矩形 6"/>
              <p:cNvSpPr/>
              <p:nvPr/>
            </p:nvSpPr>
            <p:spPr>
              <a:xfrm>
                <a:off x="-22595" y="3429000"/>
                <a:ext cx="9144000" cy="4180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波浪 5"/>
              <p:cNvSpPr/>
              <p:nvPr/>
            </p:nvSpPr>
            <p:spPr>
              <a:xfrm flipV="1">
                <a:off x="0" y="1412776"/>
                <a:ext cx="9144000" cy="4752528"/>
              </a:xfrm>
              <a:prstGeom prst="wave">
                <a:avLst>
                  <a:gd name="adj1" fmla="val 2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Rectangle 20">
              <a:extLst>
                <a:ext uri="{FF2B5EF4-FFF2-40B4-BE49-F238E27FC236}">
                  <a16:creationId xmlns:a16="http://schemas.microsoft.com/office/drawing/2014/main" id="{0E78C5D0-6C83-4176-8D61-5868E7D8530F}"/>
                </a:ext>
              </a:extLst>
            </p:cNvPr>
            <p:cNvSpPr/>
            <p:nvPr/>
          </p:nvSpPr>
          <p:spPr>
            <a:xfrm>
              <a:off x="1696901" y="5380435"/>
              <a:ext cx="1069318" cy="400017"/>
            </a:xfrm>
            <a:prstGeom prst="rect">
              <a:avLst/>
            </a:prstGeom>
          </p:spPr>
          <p:txBody>
            <a:bodyPr wrap="square" anchor="b">
              <a:spAutoFit/>
            </a:bodyPr>
            <a:lstStyle/>
            <a:p>
              <a:pPr algn="r" defTabSz="914171">
                <a:defRPr/>
              </a:pPr>
              <a:r>
                <a:rPr lang="en-US" altLang="zh-TW" sz="2000" b="1" cap="all" dirty="0">
                  <a:solidFill>
                    <a:schemeClr val="accent6">
                      <a:lumMod val="50000"/>
                    </a:schemeClr>
                  </a:solidFill>
                  <a:latin typeface="Arial Black" panose="020B0A04020102020204" pitchFamily="34" charset="0"/>
                  <a:ea typeface="微軟正黑體" panose="020B0604030504040204" pitchFamily="34" charset="-120"/>
                </a:rPr>
                <a:t>2006</a:t>
              </a:r>
            </a:p>
          </p:txBody>
        </p:sp>
        <p:sp>
          <p:nvSpPr>
            <p:cNvPr id="22" name="Rectangle 21">
              <a:extLst>
                <a:ext uri="{FF2B5EF4-FFF2-40B4-BE49-F238E27FC236}">
                  <a16:creationId xmlns:a16="http://schemas.microsoft.com/office/drawing/2014/main" id="{08989943-A5B6-4B63-972F-BFFA4FC36694}"/>
                </a:ext>
              </a:extLst>
            </p:cNvPr>
            <p:cNvSpPr/>
            <p:nvPr/>
          </p:nvSpPr>
          <p:spPr>
            <a:xfrm>
              <a:off x="1656184" y="5753324"/>
              <a:ext cx="1322651" cy="553998"/>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a:solidFill>
                    <a:srgbClr val="FF0000"/>
                  </a:solidFill>
                  <a:ea typeface="微軟正黑體" panose="020B0604030504040204" pitchFamily="34" charset="-120"/>
                </a:rPr>
                <a:t>First JCI certification </a:t>
              </a:r>
            </a:p>
          </p:txBody>
        </p:sp>
        <p:sp>
          <p:nvSpPr>
            <p:cNvPr id="36" name="Rectangle 20">
              <a:extLst>
                <a:ext uri="{FF2B5EF4-FFF2-40B4-BE49-F238E27FC236}">
                  <a16:creationId xmlns:a16="http://schemas.microsoft.com/office/drawing/2014/main" id="{5271BFBB-BD35-4579-ACF4-4F285658CB46}"/>
                </a:ext>
              </a:extLst>
            </p:cNvPr>
            <p:cNvSpPr/>
            <p:nvPr/>
          </p:nvSpPr>
          <p:spPr>
            <a:xfrm>
              <a:off x="1876973" y="3074628"/>
              <a:ext cx="891517" cy="400017"/>
            </a:xfrm>
            <a:prstGeom prst="rect">
              <a:avLst/>
            </a:prstGeom>
          </p:spPr>
          <p:txBody>
            <a:bodyPr wrap="square" anchor="b">
              <a:spAutoFit/>
            </a:bodyPr>
            <a:lstStyle/>
            <a:p>
              <a:pPr algn="r" defTabSz="914171">
                <a:defRPr/>
              </a:pPr>
              <a:r>
                <a:rPr lang="en-US" altLang="zh-TW" sz="2000" b="1" cap="all" dirty="0">
                  <a:solidFill>
                    <a:schemeClr val="accent6">
                      <a:lumMod val="50000"/>
                    </a:schemeClr>
                  </a:solidFill>
                  <a:latin typeface="Arial Black" panose="020B0A04020102020204" pitchFamily="34" charset="0"/>
                  <a:ea typeface="微軟正黑體" panose="020B0604030504040204" pitchFamily="34" charset="-120"/>
                </a:rPr>
                <a:t>2003</a:t>
              </a:r>
            </a:p>
          </p:txBody>
        </p:sp>
        <p:sp>
          <p:nvSpPr>
            <p:cNvPr id="37" name="Rectangle 21">
              <a:extLst>
                <a:ext uri="{FF2B5EF4-FFF2-40B4-BE49-F238E27FC236}">
                  <a16:creationId xmlns:a16="http://schemas.microsoft.com/office/drawing/2014/main" id="{45FE319E-4896-4891-9045-94883750271E}"/>
                </a:ext>
              </a:extLst>
            </p:cNvPr>
            <p:cNvSpPr/>
            <p:nvPr/>
          </p:nvSpPr>
          <p:spPr>
            <a:xfrm>
              <a:off x="1656184" y="3447516"/>
              <a:ext cx="1304595" cy="1015663"/>
            </a:xfrm>
            <a:prstGeom prst="rect">
              <a:avLst/>
            </a:prstGeom>
          </p:spPr>
          <p:txBody>
            <a:bodyPr wrap="square">
              <a:spAutoFit/>
            </a:bodyPr>
            <a:lstStyle/>
            <a:p>
              <a:pPr marL="285750" indent="-285750" defTabSz="914171">
                <a:lnSpc>
                  <a:spcPts val="1800"/>
                </a:lnSpc>
                <a:buFont typeface="Arial" pitchFamily="34" charset="0"/>
                <a:buChar char="•"/>
                <a:defRPr/>
              </a:pPr>
              <a:r>
                <a:rPr lang="en-US" altLang="zh-TW" sz="1400" b="1" dirty="0">
                  <a:ea typeface="微軟正黑體" panose="020B0604030504040204" pitchFamily="34" charset="-120"/>
                </a:rPr>
                <a:t>2</a:t>
              </a:r>
              <a:r>
                <a:rPr lang="en-US" altLang="zh-TW" sz="1400" b="1" baseline="30000" dirty="0">
                  <a:ea typeface="微軟正黑體" panose="020B0604030504040204" pitchFamily="34" charset="-120"/>
                </a:rPr>
                <a:t>nd</a:t>
              </a:r>
              <a:r>
                <a:rPr lang="en-US" altLang="zh-TW" sz="1400" b="1" dirty="0">
                  <a:ea typeface="微軟正黑體" panose="020B0604030504040204" pitchFamily="34" charset="-120"/>
                </a:rPr>
                <a:t>  Operate-Transfer</a:t>
              </a:r>
              <a:endParaRPr lang="zh-TW" altLang="en-US" sz="1400" b="1" dirty="0">
                <a:ea typeface="微軟正黑體" panose="020B0604030504040204" pitchFamily="34" charset="-120"/>
              </a:endParaRPr>
            </a:p>
            <a:p>
              <a:pPr marL="285750" indent="-285750" defTabSz="914171">
                <a:lnSpc>
                  <a:spcPts val="1800"/>
                </a:lnSpc>
                <a:buFont typeface="Arial" pitchFamily="34" charset="0"/>
                <a:buChar char="•"/>
                <a:defRPr/>
              </a:pPr>
              <a:endParaRPr lang="en-US" altLang="zh-TW" sz="1400" b="1" dirty="0">
                <a:ea typeface="微軟正黑體" panose="020B0604030504040204" pitchFamily="34" charset="-120"/>
              </a:endParaRPr>
            </a:p>
          </p:txBody>
        </p:sp>
        <p:cxnSp>
          <p:nvCxnSpPr>
            <p:cNvPr id="38" name="Straight Arrow Connector 12">
              <a:extLst>
                <a:ext uri="{FF2B5EF4-FFF2-40B4-BE49-F238E27FC236}">
                  <a16:creationId xmlns:a16="http://schemas.microsoft.com/office/drawing/2014/main" id="{82964564-FA39-4438-A708-A97028D9F16E}"/>
                </a:ext>
              </a:extLst>
            </p:cNvPr>
            <p:cNvCxnSpPr>
              <a:cxnSpLocks/>
            </p:cNvCxnSpPr>
            <p:nvPr/>
          </p:nvCxnSpPr>
          <p:spPr>
            <a:xfrm flipH="1">
              <a:off x="3006617" y="3135966"/>
              <a:ext cx="0" cy="3348000"/>
            </a:xfrm>
            <a:prstGeom prst="straightConnector1">
              <a:avLst/>
            </a:prstGeom>
            <a:noFill/>
            <a:ln w="57150" cap="flat" cmpd="sng" algn="ctr">
              <a:solidFill>
                <a:srgbClr val="16A085"/>
              </a:solidFill>
              <a:prstDash val="solid"/>
              <a:tailEnd type="triangle"/>
            </a:ln>
            <a:effectLst/>
          </p:spPr>
        </p:cxnSp>
        <p:sp>
          <p:nvSpPr>
            <p:cNvPr id="39" name="Oval 40">
              <a:extLst>
                <a:ext uri="{FF2B5EF4-FFF2-40B4-BE49-F238E27FC236}">
                  <a16:creationId xmlns:a16="http://schemas.microsoft.com/office/drawing/2014/main" id="{565D379A-53EF-4C22-B925-C95E2696754A}"/>
                </a:ext>
              </a:extLst>
            </p:cNvPr>
            <p:cNvSpPr/>
            <p:nvPr/>
          </p:nvSpPr>
          <p:spPr>
            <a:xfrm>
              <a:off x="2772617" y="2736304"/>
              <a:ext cx="468000" cy="468000"/>
            </a:xfrm>
            <a:prstGeom prst="ellipse">
              <a:avLst/>
            </a:prstGeom>
            <a:solidFill>
              <a:schemeClr val="accent6">
                <a:lumMod val="50000"/>
              </a:schemeClr>
            </a:solidFill>
            <a:ln w="25400" cap="flat" cmpd="sng" algn="ctr">
              <a:solidFill>
                <a:schemeClr val="bg1">
                  <a:lumMod val="85000"/>
                </a:schemeClr>
              </a:solidFill>
              <a:prstDash val="solid"/>
            </a:ln>
            <a:effectLst/>
            <a:scene3d>
              <a:camera prst="orthographicFront"/>
              <a:lightRig rig="threePt" dir="t"/>
            </a:scene3d>
            <a:sp3d>
              <a:bevelT/>
            </a:sp3d>
          </p:spPr>
          <p:txBody>
            <a:bodyPr rtlCol="0" anchor="ctr"/>
            <a:lstStyle/>
            <a:p>
              <a:pPr algn="ctr" defTabSz="914171">
                <a:defRPr/>
              </a:pPr>
              <a:endParaRPr lang="en-US" b="1" kern="0" dirty="0">
                <a:solidFill>
                  <a:prstClr val="white"/>
                </a:solidFill>
                <a:latin typeface="微軟正黑體" panose="020B0604030504040204" pitchFamily="34" charset="-120"/>
                <a:ea typeface="微軟正黑體" panose="020B0604030504040204" pitchFamily="34" charset="-120"/>
              </a:endParaRPr>
            </a:p>
          </p:txBody>
        </p:sp>
        <p:sp>
          <p:nvSpPr>
            <p:cNvPr id="41" name="Rectangle 20">
              <a:extLst>
                <a:ext uri="{FF2B5EF4-FFF2-40B4-BE49-F238E27FC236}">
                  <a16:creationId xmlns:a16="http://schemas.microsoft.com/office/drawing/2014/main" id="{566799A5-A59E-4243-B8F0-50796C852F67}"/>
                </a:ext>
              </a:extLst>
            </p:cNvPr>
            <p:cNvSpPr/>
            <p:nvPr/>
          </p:nvSpPr>
          <p:spPr>
            <a:xfrm>
              <a:off x="1876973" y="4264513"/>
              <a:ext cx="893789" cy="400017"/>
            </a:xfrm>
            <a:prstGeom prst="rect">
              <a:avLst/>
            </a:prstGeom>
          </p:spPr>
          <p:txBody>
            <a:bodyPr wrap="square" anchor="b">
              <a:spAutoFit/>
            </a:bodyPr>
            <a:lstStyle/>
            <a:p>
              <a:pPr algn="r" defTabSz="914171">
                <a:defRPr/>
              </a:pPr>
              <a:r>
                <a:rPr lang="en-US" altLang="zh-TW" sz="2000" b="1" cap="all" dirty="0">
                  <a:solidFill>
                    <a:schemeClr val="accent6">
                      <a:lumMod val="50000"/>
                    </a:schemeClr>
                  </a:solidFill>
                  <a:latin typeface="Arial Black" panose="020B0A04020102020204" pitchFamily="34" charset="0"/>
                  <a:ea typeface="微軟正黑體" panose="020B0604030504040204" pitchFamily="34" charset="-120"/>
                </a:rPr>
                <a:t>2004</a:t>
              </a:r>
            </a:p>
          </p:txBody>
        </p:sp>
        <p:sp>
          <p:nvSpPr>
            <p:cNvPr id="42" name="Rectangle 21">
              <a:extLst>
                <a:ext uri="{FF2B5EF4-FFF2-40B4-BE49-F238E27FC236}">
                  <a16:creationId xmlns:a16="http://schemas.microsoft.com/office/drawing/2014/main" id="{27460B49-DC0C-43EE-962A-343B0225E912}"/>
                </a:ext>
              </a:extLst>
            </p:cNvPr>
            <p:cNvSpPr/>
            <p:nvPr/>
          </p:nvSpPr>
          <p:spPr>
            <a:xfrm>
              <a:off x="1656184" y="4585156"/>
              <a:ext cx="1630149" cy="784830"/>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a:solidFill>
                    <a:srgbClr val="FF0000"/>
                  </a:solidFill>
                  <a:ea typeface="微軟正黑體" panose="020B0604030504040204" pitchFamily="34" charset="-120"/>
                </a:rPr>
                <a:t>First Hosp. accreditation (Medical Center)</a:t>
              </a:r>
              <a:endParaRPr lang="zh-TW" altLang="en-US" sz="1400" b="1" dirty="0">
                <a:solidFill>
                  <a:srgbClr val="FF0000"/>
                </a:solidFill>
                <a:ea typeface="微軟正黑體" panose="020B0604030504040204" pitchFamily="34" charset="-120"/>
              </a:endParaRPr>
            </a:p>
          </p:txBody>
        </p:sp>
        <p:sp>
          <p:nvSpPr>
            <p:cNvPr id="24" name="Rectangle 20">
              <a:extLst>
                <a:ext uri="{FF2B5EF4-FFF2-40B4-BE49-F238E27FC236}">
                  <a16:creationId xmlns:a16="http://schemas.microsoft.com/office/drawing/2014/main" id="{1B690E80-98F8-482E-BC83-7ECFE0DEF347}"/>
                </a:ext>
              </a:extLst>
            </p:cNvPr>
            <p:cNvSpPr/>
            <p:nvPr/>
          </p:nvSpPr>
          <p:spPr>
            <a:xfrm>
              <a:off x="3231552" y="3074628"/>
              <a:ext cx="994590" cy="400017"/>
            </a:xfrm>
            <a:prstGeom prst="rect">
              <a:avLst/>
            </a:prstGeom>
          </p:spPr>
          <p:txBody>
            <a:bodyPr wrap="square" anchor="b">
              <a:spAutoFit/>
            </a:bodyPr>
            <a:lstStyle/>
            <a:p>
              <a:pPr algn="r" defTabSz="914171">
                <a:defRPr/>
              </a:pPr>
              <a:r>
                <a:rPr lang="en-US" altLang="zh-TW" sz="2000" b="1" cap="all" dirty="0">
                  <a:solidFill>
                    <a:srgbClr val="B88E6C"/>
                  </a:solidFill>
                  <a:latin typeface="Arial Black" panose="020B0A04020102020204" pitchFamily="34" charset="0"/>
                  <a:ea typeface="微軟正黑體" panose="020B0604030504040204" pitchFamily="34" charset="-120"/>
                </a:rPr>
                <a:t>2014</a:t>
              </a:r>
            </a:p>
          </p:txBody>
        </p:sp>
        <p:sp>
          <p:nvSpPr>
            <p:cNvPr id="25" name="Rectangle 21">
              <a:extLst>
                <a:ext uri="{FF2B5EF4-FFF2-40B4-BE49-F238E27FC236}">
                  <a16:creationId xmlns:a16="http://schemas.microsoft.com/office/drawing/2014/main" id="{2A89B5F7-1938-4F04-A0F1-F1C4DD34D072}"/>
                </a:ext>
              </a:extLst>
            </p:cNvPr>
            <p:cNvSpPr/>
            <p:nvPr/>
          </p:nvSpPr>
          <p:spPr>
            <a:xfrm>
              <a:off x="3096344" y="3447516"/>
              <a:ext cx="1327868" cy="784830"/>
            </a:xfrm>
            <a:prstGeom prst="rect">
              <a:avLst/>
            </a:prstGeom>
          </p:spPr>
          <p:txBody>
            <a:bodyPr wrap="square">
              <a:spAutoFit/>
            </a:bodyPr>
            <a:lstStyle/>
            <a:p>
              <a:pPr marL="285750" indent="-285750" defTabSz="914171">
                <a:lnSpc>
                  <a:spcPts val="1800"/>
                </a:lnSpc>
                <a:buFont typeface="Arial" pitchFamily="34" charset="0"/>
                <a:buChar char="•"/>
                <a:defRPr/>
              </a:pPr>
              <a:r>
                <a:rPr lang="en-US" altLang="zh-TW" sz="1400" b="1" dirty="0">
                  <a:latin typeface="+mj-lt"/>
                  <a:ea typeface="微軟正黑體" panose="020B0604030504040204" pitchFamily="34" charset="-120"/>
                </a:rPr>
                <a:t>3</a:t>
              </a:r>
              <a:r>
                <a:rPr lang="en-US" altLang="zh-TW" sz="1400" b="1" baseline="30000" dirty="0">
                  <a:latin typeface="+mj-lt"/>
                  <a:ea typeface="微軟正黑體" panose="020B0604030504040204" pitchFamily="34" charset="-120"/>
                </a:rPr>
                <a:t>rd</a:t>
              </a:r>
              <a:r>
                <a:rPr lang="en-US" altLang="zh-TW" sz="1400" b="1" dirty="0">
                  <a:latin typeface="+mj-lt"/>
                  <a:ea typeface="微軟正黑體" panose="020B0604030504040204" pitchFamily="34" charset="-120"/>
                </a:rPr>
                <a:t>  Operate-Transfer</a:t>
              </a:r>
              <a:endParaRPr lang="zh-TW" altLang="en-US" sz="1400" b="1" dirty="0">
                <a:latin typeface="+mj-lt"/>
                <a:ea typeface="微軟正黑體" panose="020B0604030504040204" pitchFamily="34" charset="-120"/>
              </a:endParaRPr>
            </a:p>
          </p:txBody>
        </p:sp>
        <p:cxnSp>
          <p:nvCxnSpPr>
            <p:cNvPr id="26" name="Straight Arrow Connector 12">
              <a:extLst>
                <a:ext uri="{FF2B5EF4-FFF2-40B4-BE49-F238E27FC236}">
                  <a16:creationId xmlns:a16="http://schemas.microsoft.com/office/drawing/2014/main" id="{74AD0205-2037-4509-B2D0-CF18576CD984}"/>
                </a:ext>
              </a:extLst>
            </p:cNvPr>
            <p:cNvCxnSpPr>
              <a:cxnSpLocks/>
            </p:cNvCxnSpPr>
            <p:nvPr/>
          </p:nvCxnSpPr>
          <p:spPr>
            <a:xfrm>
              <a:off x="4418994" y="3093226"/>
              <a:ext cx="0" cy="3384000"/>
            </a:xfrm>
            <a:prstGeom prst="straightConnector1">
              <a:avLst/>
            </a:prstGeom>
            <a:noFill/>
            <a:ln w="57150" cap="flat" cmpd="sng" algn="ctr">
              <a:solidFill>
                <a:srgbClr val="B88E6C"/>
              </a:solidFill>
              <a:prstDash val="solid"/>
              <a:tailEnd type="triangle"/>
            </a:ln>
            <a:effectLst/>
          </p:spPr>
        </p:cxnSp>
        <p:sp>
          <p:nvSpPr>
            <p:cNvPr id="27" name="Oval 40">
              <a:extLst>
                <a:ext uri="{FF2B5EF4-FFF2-40B4-BE49-F238E27FC236}">
                  <a16:creationId xmlns:a16="http://schemas.microsoft.com/office/drawing/2014/main" id="{CE0EF450-E3D2-422E-B7F6-1A02115DE4DA}"/>
                </a:ext>
              </a:extLst>
            </p:cNvPr>
            <p:cNvSpPr/>
            <p:nvPr/>
          </p:nvSpPr>
          <p:spPr>
            <a:xfrm>
              <a:off x="4183695" y="2593446"/>
              <a:ext cx="468000" cy="468000"/>
            </a:xfrm>
            <a:prstGeom prst="ellipse">
              <a:avLst/>
            </a:prstGeom>
            <a:solidFill>
              <a:srgbClr val="B88E6C"/>
            </a:solidFill>
            <a:ln w="25400" cap="flat" cmpd="sng" algn="ctr">
              <a:solidFill>
                <a:schemeClr val="bg1">
                  <a:lumMod val="85000"/>
                </a:schemeClr>
              </a:solidFill>
              <a:prstDash val="solid"/>
            </a:ln>
            <a:effectLst/>
            <a:scene3d>
              <a:camera prst="orthographicFront"/>
              <a:lightRig rig="threePt" dir="t"/>
            </a:scene3d>
            <a:sp3d>
              <a:bevelT/>
            </a:sp3d>
          </p:spPr>
          <p:txBody>
            <a:bodyPr rtlCol="0" anchor="ctr"/>
            <a:lstStyle/>
            <a:p>
              <a:pPr algn="ctr" defTabSz="914171">
                <a:defRPr/>
              </a:pPr>
              <a:endParaRPr lang="en-US" b="1" kern="0" dirty="0">
                <a:solidFill>
                  <a:prstClr val="white"/>
                </a:solidFill>
                <a:latin typeface="微軟正黑體" panose="020B0604030504040204" pitchFamily="34" charset="-120"/>
                <a:ea typeface="微軟正黑體" panose="020B0604030504040204" pitchFamily="34" charset="-120"/>
              </a:endParaRPr>
            </a:p>
          </p:txBody>
        </p:sp>
        <p:sp>
          <p:nvSpPr>
            <p:cNvPr id="29" name="Rectangle 20">
              <a:extLst>
                <a:ext uri="{FF2B5EF4-FFF2-40B4-BE49-F238E27FC236}">
                  <a16:creationId xmlns:a16="http://schemas.microsoft.com/office/drawing/2014/main" id="{25E964B9-C657-41D0-8457-7ECE5BE034E9}"/>
                </a:ext>
              </a:extLst>
            </p:cNvPr>
            <p:cNvSpPr/>
            <p:nvPr/>
          </p:nvSpPr>
          <p:spPr>
            <a:xfrm>
              <a:off x="3231551" y="4264513"/>
              <a:ext cx="981837" cy="400017"/>
            </a:xfrm>
            <a:prstGeom prst="rect">
              <a:avLst/>
            </a:prstGeom>
          </p:spPr>
          <p:txBody>
            <a:bodyPr wrap="square" anchor="b">
              <a:spAutoFit/>
            </a:bodyPr>
            <a:lstStyle/>
            <a:p>
              <a:pPr algn="r" defTabSz="914171">
                <a:defRPr/>
              </a:pPr>
              <a:r>
                <a:rPr lang="en-US" altLang="zh-TW" sz="2000" b="1" cap="all" dirty="0">
                  <a:solidFill>
                    <a:srgbClr val="B88E6C"/>
                  </a:solidFill>
                  <a:latin typeface="Arial Black" panose="020B0A04020102020204" pitchFamily="34" charset="0"/>
                  <a:ea typeface="微軟正黑體" panose="020B0604030504040204" pitchFamily="34" charset="-120"/>
                </a:rPr>
                <a:t>2016</a:t>
              </a:r>
            </a:p>
          </p:txBody>
        </p:sp>
        <p:sp>
          <p:nvSpPr>
            <p:cNvPr id="30" name="Rectangle 21">
              <a:extLst>
                <a:ext uri="{FF2B5EF4-FFF2-40B4-BE49-F238E27FC236}">
                  <a16:creationId xmlns:a16="http://schemas.microsoft.com/office/drawing/2014/main" id="{050BCD82-79DF-48A6-9597-40927BADB08D}"/>
                </a:ext>
              </a:extLst>
            </p:cNvPr>
            <p:cNvSpPr/>
            <p:nvPr/>
          </p:nvSpPr>
          <p:spPr>
            <a:xfrm>
              <a:off x="3096344" y="4585156"/>
              <a:ext cx="1533860" cy="784830"/>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a:ea typeface="微軟正黑體" panose="020B0604030504040204" pitchFamily="34" charset="-120"/>
                </a:rPr>
                <a:t>4</a:t>
              </a:r>
              <a:r>
                <a:rPr lang="en-US" altLang="zh-TW" sz="1400" b="1" baseline="30000" dirty="0">
                  <a:ea typeface="微軟正黑體" panose="020B0604030504040204" pitchFamily="34" charset="-120"/>
                </a:rPr>
                <a:t>th</a:t>
              </a:r>
              <a:r>
                <a:rPr lang="en-US" altLang="zh-TW" sz="1400" b="1" dirty="0">
                  <a:ea typeface="微軟正黑體" panose="020B0604030504040204" pitchFamily="34" charset="-120"/>
                </a:rPr>
                <a:t>  Hosp. accreditation (Medical Center)</a:t>
              </a:r>
              <a:endParaRPr lang="zh-TW" altLang="en-US" sz="1400" b="1" dirty="0">
                <a:ea typeface="微軟正黑體" panose="020B0604030504040204" pitchFamily="34" charset="-120"/>
              </a:endParaRPr>
            </a:p>
          </p:txBody>
        </p:sp>
        <p:sp>
          <p:nvSpPr>
            <p:cNvPr id="44" name="Rectangle 20">
              <a:extLst>
                <a:ext uri="{FF2B5EF4-FFF2-40B4-BE49-F238E27FC236}">
                  <a16:creationId xmlns:a16="http://schemas.microsoft.com/office/drawing/2014/main" id="{F414D31C-DD71-48BF-9E8B-6B1E6BB89F46}"/>
                </a:ext>
              </a:extLst>
            </p:cNvPr>
            <p:cNvSpPr/>
            <p:nvPr/>
          </p:nvSpPr>
          <p:spPr>
            <a:xfrm>
              <a:off x="3218798" y="5380435"/>
              <a:ext cx="998243" cy="400018"/>
            </a:xfrm>
            <a:prstGeom prst="rect">
              <a:avLst/>
            </a:prstGeom>
          </p:spPr>
          <p:txBody>
            <a:bodyPr wrap="square" anchor="b">
              <a:spAutoFit/>
            </a:bodyPr>
            <a:lstStyle/>
            <a:p>
              <a:pPr algn="r" defTabSz="914171">
                <a:defRPr/>
              </a:pPr>
              <a:r>
                <a:rPr lang="en-US" altLang="zh-TW" sz="2000" b="1" cap="all" dirty="0">
                  <a:solidFill>
                    <a:srgbClr val="B88E6C"/>
                  </a:solidFill>
                  <a:latin typeface="Arial Black" panose="020B0A04020102020204" pitchFamily="34" charset="0"/>
                  <a:ea typeface="微軟正黑體" panose="020B0604030504040204" pitchFamily="34" charset="-120"/>
                </a:rPr>
                <a:t>2018</a:t>
              </a:r>
            </a:p>
          </p:txBody>
        </p:sp>
        <p:sp>
          <p:nvSpPr>
            <p:cNvPr id="45" name="Rectangle 21">
              <a:extLst>
                <a:ext uri="{FF2B5EF4-FFF2-40B4-BE49-F238E27FC236}">
                  <a16:creationId xmlns:a16="http://schemas.microsoft.com/office/drawing/2014/main" id="{49CC14F4-DC84-4765-9872-A993BC7D2068}"/>
                </a:ext>
              </a:extLst>
            </p:cNvPr>
            <p:cNvSpPr/>
            <p:nvPr/>
          </p:nvSpPr>
          <p:spPr>
            <a:xfrm>
              <a:off x="3096344" y="5753324"/>
              <a:ext cx="1380613" cy="784830"/>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a:ea typeface="微軟正黑體" panose="020B0604030504040204" pitchFamily="34" charset="-120"/>
                </a:rPr>
                <a:t>5</a:t>
              </a:r>
              <a:r>
                <a:rPr lang="en-US" altLang="zh-TW" sz="1400" b="1" baseline="30000" dirty="0">
                  <a:ea typeface="微軟正黑體" panose="020B0604030504040204" pitchFamily="34" charset="-120"/>
                </a:rPr>
                <a:t>th</a:t>
              </a:r>
              <a:r>
                <a:rPr lang="en-US" altLang="zh-TW" sz="1400" b="1" dirty="0">
                  <a:ea typeface="微軟正黑體" panose="020B0604030504040204" pitchFamily="34" charset="-120"/>
                </a:rPr>
                <a:t> JCI certification </a:t>
              </a:r>
            </a:p>
            <a:p>
              <a:pPr defTabSz="914171">
                <a:lnSpc>
                  <a:spcPts val="1800"/>
                </a:lnSpc>
                <a:defRPr/>
              </a:pPr>
              <a:r>
                <a:rPr lang="en-US" altLang="zh-TW" sz="1400" b="1" dirty="0">
                  <a:ea typeface="微軟正黑體" panose="020B0604030504040204" pitchFamily="34" charset="-120"/>
                </a:rPr>
                <a:t> </a:t>
              </a:r>
              <a:endParaRPr lang="zh-TW" altLang="en-US" sz="1400" b="1" dirty="0">
                <a:ea typeface="微軟正黑體" panose="020B0604030504040204" pitchFamily="34" charset="-120"/>
              </a:endParaRPr>
            </a:p>
          </p:txBody>
        </p:sp>
        <p:grpSp>
          <p:nvGrpSpPr>
            <p:cNvPr id="68" name="群組 67"/>
            <p:cNvGrpSpPr/>
            <p:nvPr/>
          </p:nvGrpSpPr>
          <p:grpSpPr>
            <a:xfrm>
              <a:off x="4534466" y="1893726"/>
              <a:ext cx="2291602" cy="2885767"/>
              <a:chOff x="4692614" y="1434294"/>
              <a:chExt cx="2291602" cy="2885767"/>
            </a:xfrm>
          </p:grpSpPr>
          <p:grpSp>
            <p:nvGrpSpPr>
              <p:cNvPr id="54" name="群組 53"/>
              <p:cNvGrpSpPr/>
              <p:nvPr/>
            </p:nvGrpSpPr>
            <p:grpSpPr>
              <a:xfrm>
                <a:off x="6516216" y="1434294"/>
                <a:ext cx="468000" cy="2787010"/>
                <a:chOff x="6660232" y="1250784"/>
                <a:chExt cx="468000" cy="2787010"/>
              </a:xfrm>
            </p:grpSpPr>
            <p:cxnSp>
              <p:nvCxnSpPr>
                <p:cNvPr id="31" name="Straight Arrow Connector 12">
                  <a:extLst>
                    <a:ext uri="{FF2B5EF4-FFF2-40B4-BE49-F238E27FC236}">
                      <a16:creationId xmlns:a16="http://schemas.microsoft.com/office/drawing/2014/main" id="{0BDFCC77-11D1-456E-A0B6-2E7D058BF39E}"/>
                    </a:ext>
                  </a:extLst>
                </p:cNvPr>
                <p:cNvCxnSpPr>
                  <a:cxnSpLocks/>
                </p:cNvCxnSpPr>
                <p:nvPr/>
              </p:nvCxnSpPr>
              <p:spPr>
                <a:xfrm flipH="1">
                  <a:off x="6893261" y="1661794"/>
                  <a:ext cx="1942" cy="2376000"/>
                </a:xfrm>
                <a:prstGeom prst="straightConnector1">
                  <a:avLst/>
                </a:prstGeom>
                <a:noFill/>
                <a:ln w="57150" cap="flat" cmpd="sng" algn="ctr">
                  <a:solidFill>
                    <a:srgbClr val="DE7487"/>
                  </a:solidFill>
                  <a:prstDash val="solid"/>
                  <a:tailEnd type="triangle"/>
                </a:ln>
                <a:effectLst/>
              </p:spPr>
            </p:cxnSp>
            <p:sp>
              <p:nvSpPr>
                <p:cNvPr id="32" name="Oval 40">
                  <a:extLst>
                    <a:ext uri="{FF2B5EF4-FFF2-40B4-BE49-F238E27FC236}">
                      <a16:creationId xmlns:a16="http://schemas.microsoft.com/office/drawing/2014/main" id="{5E26D644-A850-44B7-AC02-C80E0BC18C63}"/>
                    </a:ext>
                  </a:extLst>
                </p:cNvPr>
                <p:cNvSpPr/>
                <p:nvPr/>
              </p:nvSpPr>
              <p:spPr>
                <a:xfrm>
                  <a:off x="6660232" y="1250784"/>
                  <a:ext cx="468000" cy="468000"/>
                </a:xfrm>
                <a:prstGeom prst="ellipse">
                  <a:avLst/>
                </a:prstGeom>
                <a:solidFill>
                  <a:srgbClr val="DE7487"/>
                </a:solidFill>
                <a:ln w="25400" cap="flat" cmpd="sng" algn="ctr">
                  <a:solidFill>
                    <a:schemeClr val="bg1">
                      <a:lumMod val="95000"/>
                    </a:schemeClr>
                  </a:solidFill>
                  <a:prstDash val="solid"/>
                </a:ln>
                <a:effectLst/>
                <a:scene3d>
                  <a:camera prst="orthographicFront"/>
                  <a:lightRig rig="threePt" dir="t"/>
                </a:scene3d>
                <a:sp3d>
                  <a:bevelT/>
                </a:sp3d>
              </p:spPr>
              <p:txBody>
                <a:bodyPr rtlCol="0" anchor="ctr"/>
                <a:lstStyle/>
                <a:p>
                  <a:pPr algn="ctr" defTabSz="914171">
                    <a:defRPr/>
                  </a:pPr>
                  <a:endParaRPr lang="en-US" b="1" kern="0" dirty="0">
                    <a:solidFill>
                      <a:prstClr val="white"/>
                    </a:solidFill>
                    <a:latin typeface="微軟正黑體" panose="020B0604030504040204" pitchFamily="34" charset="-120"/>
                    <a:ea typeface="微軟正黑體" panose="020B0604030504040204" pitchFamily="34" charset="-120"/>
                  </a:endParaRPr>
                </a:p>
              </p:txBody>
            </p:sp>
          </p:grpSp>
          <p:grpSp>
            <p:nvGrpSpPr>
              <p:cNvPr id="62" name="群組 61"/>
              <p:cNvGrpSpPr/>
              <p:nvPr/>
            </p:nvGrpSpPr>
            <p:grpSpPr>
              <a:xfrm>
                <a:off x="4692614" y="2244044"/>
                <a:ext cx="2056631" cy="2076017"/>
                <a:chOff x="4692614" y="2022796"/>
                <a:chExt cx="2056631" cy="2076017"/>
              </a:xfrm>
            </p:grpSpPr>
            <p:sp>
              <p:nvSpPr>
                <p:cNvPr id="33" name="Rectangle 20">
                  <a:extLst>
                    <a:ext uri="{FF2B5EF4-FFF2-40B4-BE49-F238E27FC236}">
                      <a16:creationId xmlns:a16="http://schemas.microsoft.com/office/drawing/2014/main" id="{53F52A4C-BE7D-47F5-9432-A21968EB2E52}"/>
                    </a:ext>
                  </a:extLst>
                </p:cNvPr>
                <p:cNvSpPr/>
                <p:nvPr/>
              </p:nvSpPr>
              <p:spPr>
                <a:xfrm>
                  <a:off x="4871777" y="2022796"/>
                  <a:ext cx="1732474" cy="400110"/>
                </a:xfrm>
                <a:prstGeom prst="rect">
                  <a:avLst/>
                </a:prstGeom>
              </p:spPr>
              <p:txBody>
                <a:bodyPr wrap="square" anchor="b">
                  <a:spAutoFit/>
                </a:bodyPr>
                <a:lstStyle/>
                <a:p>
                  <a:pPr algn="r" defTabSz="914171">
                    <a:defRPr/>
                  </a:pPr>
                  <a:r>
                    <a:rPr lang="en-US" altLang="zh-TW" sz="2000" b="1" cap="all" dirty="0">
                      <a:solidFill>
                        <a:srgbClr val="DE7487"/>
                      </a:solidFill>
                      <a:latin typeface="Arial Black" panose="020B0A04020102020204" pitchFamily="34" charset="0"/>
                      <a:ea typeface="微軟正黑體" panose="020B0604030504040204" pitchFamily="34" charset="-120"/>
                    </a:rPr>
                    <a:t>2019-2022</a:t>
                  </a:r>
                </a:p>
              </p:txBody>
            </p:sp>
            <p:sp>
              <p:nvSpPr>
                <p:cNvPr id="47" name="Rectangle 21">
                  <a:extLst>
                    <a:ext uri="{FF2B5EF4-FFF2-40B4-BE49-F238E27FC236}">
                      <a16:creationId xmlns:a16="http://schemas.microsoft.com/office/drawing/2014/main" id="{4E74CA86-BEB6-49DD-8E52-77131CEC2D51}"/>
                    </a:ext>
                  </a:extLst>
                </p:cNvPr>
                <p:cNvSpPr/>
                <p:nvPr/>
              </p:nvSpPr>
              <p:spPr>
                <a:xfrm>
                  <a:off x="4692614" y="2455286"/>
                  <a:ext cx="2056631" cy="1643527"/>
                </a:xfrm>
                <a:prstGeom prst="rect">
                  <a:avLst/>
                </a:prstGeom>
              </p:spPr>
              <p:txBody>
                <a:bodyPr wrap="square">
                  <a:spAutoFit/>
                </a:bodyPr>
                <a:lstStyle/>
                <a:p>
                  <a:pPr marL="285750" indent="-285750" defTabSz="914171">
                    <a:lnSpc>
                      <a:spcPct val="120000"/>
                    </a:lnSpc>
                    <a:buFont typeface="Arial" pitchFamily="34" charset="0"/>
                    <a:buChar char="•"/>
                    <a:defRPr/>
                  </a:pPr>
                  <a:r>
                    <a:rPr lang="en-US" altLang="zh-TW" sz="1400" b="1" dirty="0">
                      <a:latin typeface="+mj-lt"/>
                      <a:ea typeface="微軟正黑體" panose="020B0604030504040204" pitchFamily="34" charset="-120"/>
                    </a:rPr>
                    <a:t>National Innovation Award- 5 items </a:t>
                  </a:r>
                  <a:endParaRPr lang="zh-TW" altLang="en-US" sz="1400" b="1" dirty="0">
                    <a:latin typeface="+mj-lt"/>
                    <a:ea typeface="微軟正黑體" panose="020B0604030504040204" pitchFamily="34" charset="-120"/>
                  </a:endParaRPr>
                </a:p>
                <a:p>
                  <a:pPr marL="285750" indent="-285750" defTabSz="914171">
                    <a:lnSpc>
                      <a:spcPct val="120000"/>
                    </a:lnSpc>
                    <a:buFont typeface="Arial" pitchFamily="34" charset="0"/>
                    <a:buChar char="•"/>
                    <a:defRPr/>
                  </a:pPr>
                  <a:r>
                    <a:rPr lang="en-US" altLang="zh-TW" sz="1400" b="1" dirty="0">
                      <a:ea typeface="微軟正黑體" panose="020B0604030504040204" pitchFamily="34" charset="-120"/>
                    </a:rPr>
                    <a:t>Symbol of National Quality- 17 items</a:t>
                  </a:r>
                </a:p>
                <a:p>
                  <a:pPr marL="285750" indent="-285750" defTabSz="914171">
                    <a:lnSpc>
                      <a:spcPct val="120000"/>
                    </a:lnSpc>
                    <a:buFont typeface="Arial" pitchFamily="34" charset="0"/>
                    <a:buChar char="•"/>
                    <a:defRPr/>
                  </a:pPr>
                  <a:r>
                    <a:rPr lang="en-US" altLang="zh-TW" sz="1400" b="1" dirty="0">
                      <a:solidFill>
                        <a:srgbClr val="FF0000"/>
                      </a:solidFill>
                      <a:latin typeface="+mj-lt"/>
                      <a:ea typeface="微軟正黑體" panose="020B0604030504040204" pitchFamily="34" charset="-120"/>
                    </a:rPr>
                    <a:t>NHQA</a:t>
                  </a:r>
                  <a:r>
                    <a:rPr lang="zh-TW" altLang="en-US" sz="1400" b="1" dirty="0">
                      <a:solidFill>
                        <a:srgbClr val="FF0000"/>
                      </a:solidFill>
                      <a:latin typeface="+mj-lt"/>
                      <a:ea typeface="微軟正黑體" panose="020B0604030504040204" pitchFamily="34" charset="-120"/>
                    </a:rPr>
                    <a:t> </a:t>
                  </a:r>
                  <a:r>
                    <a:rPr lang="en-US" altLang="zh-TW" sz="1400" b="1" dirty="0">
                      <a:solidFill>
                        <a:srgbClr val="FF0000"/>
                      </a:solidFill>
                      <a:latin typeface="+mj-lt"/>
                      <a:ea typeface="微軟正黑體" panose="020B0604030504040204" pitchFamily="34" charset="-120"/>
                    </a:rPr>
                    <a:t>Smart Hospital Award</a:t>
                  </a:r>
                </a:p>
              </p:txBody>
            </p:sp>
          </p:grpSp>
        </p:grpSp>
        <p:grpSp>
          <p:nvGrpSpPr>
            <p:cNvPr id="59" name="群組 58"/>
            <p:cNvGrpSpPr/>
            <p:nvPr/>
          </p:nvGrpSpPr>
          <p:grpSpPr>
            <a:xfrm>
              <a:off x="72008" y="2592288"/>
              <a:ext cx="1646712" cy="3915086"/>
              <a:chOff x="296944" y="3068960"/>
              <a:chExt cx="1646712" cy="3915086"/>
            </a:xfrm>
          </p:grpSpPr>
          <p:grpSp>
            <p:nvGrpSpPr>
              <p:cNvPr id="52" name="群組 51"/>
              <p:cNvGrpSpPr/>
              <p:nvPr/>
            </p:nvGrpSpPr>
            <p:grpSpPr>
              <a:xfrm>
                <a:off x="296944" y="4431026"/>
                <a:ext cx="1568445" cy="1105473"/>
                <a:chOff x="296944" y="4367941"/>
                <a:chExt cx="1568445" cy="1105473"/>
              </a:xfrm>
            </p:grpSpPr>
            <p:sp>
              <p:nvSpPr>
                <p:cNvPr id="10" name="Rectangle 20">
                  <a:extLst>
                    <a:ext uri="{FF2B5EF4-FFF2-40B4-BE49-F238E27FC236}">
                      <a16:creationId xmlns:a16="http://schemas.microsoft.com/office/drawing/2014/main" id="{63D4CE7D-30F4-4D16-93B2-3A06B3B80019}"/>
                    </a:ext>
                  </a:extLst>
                </p:cNvPr>
                <p:cNvSpPr/>
                <p:nvPr/>
              </p:nvSpPr>
              <p:spPr>
                <a:xfrm>
                  <a:off x="611560" y="4367941"/>
                  <a:ext cx="1253829" cy="400017"/>
                </a:xfrm>
                <a:prstGeom prst="rect">
                  <a:avLst/>
                </a:prstGeom>
              </p:spPr>
              <p:txBody>
                <a:bodyPr wrap="square" anchor="b">
                  <a:spAutoFit/>
                </a:bodyPr>
                <a:lstStyle/>
                <a:p>
                  <a:pPr defTabSz="914171">
                    <a:defRPr/>
                  </a:pPr>
                  <a:r>
                    <a:rPr lang="en-US" altLang="zh-TW" sz="2000" b="1" cap="all" dirty="0">
                      <a:solidFill>
                        <a:schemeClr val="accent1">
                          <a:lumMod val="50000"/>
                        </a:schemeClr>
                      </a:solidFill>
                      <a:latin typeface="Arial Black" pitchFamily="34" charset="0"/>
                      <a:ea typeface="Microsoft YaHei" pitchFamily="34" charset="-122"/>
                    </a:rPr>
                    <a:t>1997</a:t>
                  </a:r>
                  <a:endParaRPr lang="en-US" sz="2000" b="1" cap="all" dirty="0">
                    <a:solidFill>
                      <a:schemeClr val="accent1">
                        <a:lumMod val="50000"/>
                      </a:schemeClr>
                    </a:solidFill>
                    <a:latin typeface="Arial Black" pitchFamily="34" charset="0"/>
                    <a:ea typeface="Microsoft YaHei" pitchFamily="34" charset="-122"/>
                  </a:endParaRPr>
                </a:p>
              </p:txBody>
            </p:sp>
            <p:sp>
              <p:nvSpPr>
                <p:cNvPr id="11" name="Rectangle 21">
                  <a:extLst>
                    <a:ext uri="{FF2B5EF4-FFF2-40B4-BE49-F238E27FC236}">
                      <a16:creationId xmlns:a16="http://schemas.microsoft.com/office/drawing/2014/main" id="{585F2B74-9A9C-4585-A818-789C3C65CC3D}"/>
                    </a:ext>
                  </a:extLst>
                </p:cNvPr>
                <p:cNvSpPr/>
                <p:nvPr/>
              </p:nvSpPr>
              <p:spPr>
                <a:xfrm>
                  <a:off x="296944" y="4688584"/>
                  <a:ext cx="1384970" cy="784830"/>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a:ea typeface="微軟正黑體" panose="020B0604030504040204" pitchFamily="34" charset="-120"/>
                    </a:rPr>
                    <a:t>Open</a:t>
                  </a:r>
                  <a:endParaRPr lang="zh-TW" altLang="en-US" sz="1400" b="1" dirty="0">
                    <a:ea typeface="微軟正黑體" panose="020B0604030504040204" pitchFamily="34" charset="-120"/>
                  </a:endParaRPr>
                </a:p>
                <a:p>
                  <a:pPr marL="174625" indent="-174625" defTabSz="914171">
                    <a:lnSpc>
                      <a:spcPts val="1800"/>
                    </a:lnSpc>
                    <a:buFont typeface="Arial" pitchFamily="34" charset="0"/>
                    <a:buChar char="•"/>
                    <a:defRPr/>
                  </a:pPr>
                  <a:r>
                    <a:rPr lang="en-US" altLang="zh-TW" sz="1400" b="1" dirty="0">
                      <a:ea typeface="微軟正黑體" panose="020B0604030504040204" pitchFamily="34" charset="-120"/>
                    </a:rPr>
                    <a:t>Hosp. Accreditation</a:t>
                  </a:r>
                  <a:endParaRPr lang="zh-TW" altLang="en-US" sz="1400" b="1" dirty="0">
                    <a:ea typeface="微軟正黑體" panose="020B0604030504040204" pitchFamily="34" charset="-120"/>
                  </a:endParaRPr>
                </a:p>
              </p:txBody>
            </p:sp>
          </p:grpSp>
          <p:grpSp>
            <p:nvGrpSpPr>
              <p:cNvPr id="51" name="群組 50"/>
              <p:cNvGrpSpPr/>
              <p:nvPr/>
            </p:nvGrpSpPr>
            <p:grpSpPr>
              <a:xfrm>
                <a:off x="296944" y="3257600"/>
                <a:ext cx="1568445" cy="1157718"/>
                <a:chOff x="296944" y="3257600"/>
                <a:chExt cx="1568445" cy="1157718"/>
              </a:xfrm>
            </p:grpSpPr>
            <p:sp>
              <p:nvSpPr>
                <p:cNvPr id="13" name="Rectangle 20">
                  <a:extLst>
                    <a:ext uri="{FF2B5EF4-FFF2-40B4-BE49-F238E27FC236}">
                      <a16:creationId xmlns:a16="http://schemas.microsoft.com/office/drawing/2014/main" id="{FC73D8D9-0D96-4B49-9142-A16EB291C638}"/>
                    </a:ext>
                  </a:extLst>
                </p:cNvPr>
                <p:cNvSpPr/>
                <p:nvPr/>
              </p:nvSpPr>
              <p:spPr>
                <a:xfrm>
                  <a:off x="611560" y="3257600"/>
                  <a:ext cx="1253829" cy="400017"/>
                </a:xfrm>
                <a:prstGeom prst="rect">
                  <a:avLst/>
                </a:prstGeom>
              </p:spPr>
              <p:txBody>
                <a:bodyPr wrap="square" anchor="b">
                  <a:spAutoFit/>
                </a:bodyPr>
                <a:lstStyle/>
                <a:p>
                  <a:pPr defTabSz="914171">
                    <a:defRPr/>
                  </a:pPr>
                  <a:r>
                    <a:rPr lang="en-US" altLang="zh-TW" sz="2000" b="1" cap="all" dirty="0">
                      <a:solidFill>
                        <a:schemeClr val="accent1">
                          <a:lumMod val="50000"/>
                        </a:schemeClr>
                      </a:solidFill>
                      <a:latin typeface="Arial Black" pitchFamily="34" charset="0"/>
                      <a:ea typeface="Microsoft YaHei" pitchFamily="34" charset="-122"/>
                    </a:rPr>
                    <a:t>1996</a:t>
                  </a:r>
                  <a:endParaRPr lang="en-US" sz="2000" b="1" cap="all" dirty="0">
                    <a:solidFill>
                      <a:schemeClr val="accent1">
                        <a:lumMod val="50000"/>
                      </a:schemeClr>
                    </a:solidFill>
                    <a:latin typeface="Arial Black" pitchFamily="34" charset="0"/>
                    <a:ea typeface="Microsoft YaHei" pitchFamily="34" charset="-122"/>
                  </a:endParaRPr>
                </a:p>
              </p:txBody>
            </p:sp>
            <p:sp>
              <p:nvSpPr>
                <p:cNvPr id="14" name="Rectangle 21">
                  <a:extLst>
                    <a:ext uri="{FF2B5EF4-FFF2-40B4-BE49-F238E27FC236}">
                      <a16:creationId xmlns:a16="http://schemas.microsoft.com/office/drawing/2014/main" id="{CE6CC9E7-6EB1-4BE6-B0D7-6D652F965D2E}"/>
                    </a:ext>
                  </a:extLst>
                </p:cNvPr>
                <p:cNvSpPr/>
                <p:nvPr/>
              </p:nvSpPr>
              <p:spPr>
                <a:xfrm>
                  <a:off x="296944" y="3630488"/>
                  <a:ext cx="1384970" cy="784830"/>
                </a:xfrm>
                <a:prstGeom prst="rect">
                  <a:avLst/>
                </a:prstGeom>
              </p:spPr>
              <p:txBody>
                <a:bodyPr wrap="square">
                  <a:spAutoFit/>
                </a:bodyPr>
                <a:lstStyle/>
                <a:p>
                  <a:pPr marL="285750" indent="-285750" defTabSz="914171">
                    <a:lnSpc>
                      <a:spcPts val="1800"/>
                    </a:lnSpc>
                    <a:buFont typeface="Arial" pitchFamily="34" charset="0"/>
                    <a:buChar char="•"/>
                    <a:defRPr/>
                  </a:pPr>
                  <a:r>
                    <a:rPr lang="en-US" altLang="zh-TW" sz="1400" b="1" dirty="0">
                      <a:solidFill>
                        <a:srgbClr val="FF0000"/>
                      </a:solidFill>
                      <a:ea typeface="微軟正黑體" panose="020B0604030504040204" pitchFamily="34" charset="-120"/>
                    </a:rPr>
                    <a:t>First Operate-Transfer</a:t>
                  </a:r>
                  <a:endParaRPr lang="zh-TW" altLang="en-US" sz="1400" b="1" dirty="0">
                    <a:solidFill>
                      <a:srgbClr val="FF0000"/>
                    </a:solidFill>
                    <a:ea typeface="微軟正黑體" panose="020B0604030504040204" pitchFamily="34" charset="-120"/>
                  </a:endParaRPr>
                </a:p>
              </p:txBody>
            </p:sp>
          </p:grpSp>
          <p:grpSp>
            <p:nvGrpSpPr>
              <p:cNvPr id="53" name="群組 52"/>
              <p:cNvGrpSpPr/>
              <p:nvPr/>
            </p:nvGrpSpPr>
            <p:grpSpPr>
              <a:xfrm>
                <a:off x="296944" y="5552207"/>
                <a:ext cx="1568446" cy="1388552"/>
                <a:chOff x="296944" y="5552207"/>
                <a:chExt cx="1568446" cy="1388552"/>
              </a:xfrm>
            </p:grpSpPr>
            <p:sp>
              <p:nvSpPr>
                <p:cNvPr id="17" name="Rectangle 20">
                  <a:extLst>
                    <a:ext uri="{FF2B5EF4-FFF2-40B4-BE49-F238E27FC236}">
                      <a16:creationId xmlns:a16="http://schemas.microsoft.com/office/drawing/2014/main" id="{7340444F-B4E4-4B37-96F6-DAA722AC66D5}"/>
                    </a:ext>
                  </a:extLst>
                </p:cNvPr>
                <p:cNvSpPr/>
                <p:nvPr/>
              </p:nvSpPr>
              <p:spPr>
                <a:xfrm>
                  <a:off x="611560" y="5552207"/>
                  <a:ext cx="1253830" cy="400018"/>
                </a:xfrm>
                <a:prstGeom prst="rect">
                  <a:avLst/>
                </a:prstGeom>
              </p:spPr>
              <p:txBody>
                <a:bodyPr wrap="square" anchor="b">
                  <a:spAutoFit/>
                </a:bodyPr>
                <a:lstStyle/>
                <a:p>
                  <a:pPr defTabSz="914171">
                    <a:defRPr/>
                  </a:pPr>
                  <a:r>
                    <a:rPr lang="en-US" altLang="zh-TW" sz="2000" b="1" cap="all" dirty="0">
                      <a:solidFill>
                        <a:schemeClr val="accent1">
                          <a:lumMod val="50000"/>
                        </a:schemeClr>
                      </a:solidFill>
                      <a:latin typeface="Arial Black" pitchFamily="34" charset="0"/>
                      <a:ea typeface="Microsoft YaHei" pitchFamily="34" charset="-122"/>
                    </a:rPr>
                    <a:t>2001</a:t>
                  </a:r>
                </a:p>
              </p:txBody>
            </p:sp>
            <p:sp>
              <p:nvSpPr>
                <p:cNvPr id="18" name="Rectangle 21">
                  <a:extLst>
                    <a:ext uri="{FF2B5EF4-FFF2-40B4-BE49-F238E27FC236}">
                      <a16:creationId xmlns:a16="http://schemas.microsoft.com/office/drawing/2014/main" id="{4924B582-C997-40EC-BCEA-625AD14B0C28}"/>
                    </a:ext>
                  </a:extLst>
                </p:cNvPr>
                <p:cNvSpPr/>
                <p:nvPr/>
              </p:nvSpPr>
              <p:spPr>
                <a:xfrm>
                  <a:off x="296944" y="5925096"/>
                  <a:ext cx="1464270" cy="1015663"/>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a:ea typeface="微軟正黑體" panose="020B0604030504040204" pitchFamily="34" charset="-120"/>
                    </a:rPr>
                    <a:t>Class A teaching hospital accreditation </a:t>
                  </a:r>
                  <a:endParaRPr lang="zh-TW" altLang="en-US" sz="1400" b="1" dirty="0">
                    <a:ea typeface="微軟正黑體" panose="020B0604030504040204" pitchFamily="34" charset="-120"/>
                  </a:endParaRPr>
                </a:p>
              </p:txBody>
            </p:sp>
          </p:grpSp>
          <p:cxnSp>
            <p:nvCxnSpPr>
              <p:cNvPr id="19" name="Straight Arrow Connector 12">
                <a:extLst>
                  <a:ext uri="{FF2B5EF4-FFF2-40B4-BE49-F238E27FC236}">
                    <a16:creationId xmlns:a16="http://schemas.microsoft.com/office/drawing/2014/main" id="{DDE19A81-7F81-4973-BFE3-2000CB4B85D2}"/>
                  </a:ext>
                </a:extLst>
              </p:cNvPr>
              <p:cNvCxnSpPr>
                <a:cxnSpLocks/>
              </p:cNvCxnSpPr>
              <p:nvPr/>
            </p:nvCxnSpPr>
            <p:spPr>
              <a:xfrm flipH="1">
                <a:off x="1708520" y="3384046"/>
                <a:ext cx="2272" cy="3600000"/>
              </a:xfrm>
              <a:prstGeom prst="straightConnector1">
                <a:avLst/>
              </a:prstGeom>
              <a:noFill/>
              <a:ln w="57150" cap="flat" cmpd="sng" algn="ctr">
                <a:solidFill>
                  <a:schemeClr val="tx2">
                    <a:lumMod val="75000"/>
                  </a:schemeClr>
                </a:solidFill>
                <a:prstDash val="solid"/>
                <a:tailEnd type="triangle"/>
              </a:ln>
              <a:effectLst/>
            </p:spPr>
          </p:cxnSp>
          <p:sp>
            <p:nvSpPr>
              <p:cNvPr id="15" name="Oval 10">
                <a:extLst>
                  <a:ext uri="{FF2B5EF4-FFF2-40B4-BE49-F238E27FC236}">
                    <a16:creationId xmlns:a16="http://schemas.microsoft.com/office/drawing/2014/main" id="{D0C5322F-C80F-44C1-9CF8-A3C06DF42D2B}"/>
                  </a:ext>
                </a:extLst>
              </p:cNvPr>
              <p:cNvSpPr/>
              <p:nvPr/>
            </p:nvSpPr>
            <p:spPr>
              <a:xfrm>
                <a:off x="1475656" y="3068960"/>
                <a:ext cx="468000" cy="468000"/>
              </a:xfrm>
              <a:prstGeom prst="ellipse">
                <a:avLst/>
              </a:prstGeom>
              <a:gradFill>
                <a:gsLst>
                  <a:gs pos="0">
                    <a:schemeClr val="tx2">
                      <a:lumMod val="75000"/>
                    </a:schemeClr>
                  </a:gs>
                  <a:gs pos="100000">
                    <a:schemeClr val="accent2">
                      <a:lumMod val="50000"/>
                    </a:schemeClr>
                  </a:gs>
                </a:gsLst>
                <a:lin ang="5400000" scaled="0"/>
              </a:gradFill>
              <a:ln w="25400" cap="flat" cmpd="sng" algn="ctr">
                <a:solidFill>
                  <a:schemeClr val="bg1">
                    <a:lumMod val="85000"/>
                  </a:schemeClr>
                </a:solidFill>
                <a:prstDash val="solid"/>
              </a:ln>
              <a:effectLst/>
              <a:scene3d>
                <a:camera prst="orthographicFront"/>
                <a:lightRig rig="threePt" dir="t"/>
              </a:scene3d>
              <a:sp3d>
                <a:bevelT/>
              </a:sp3d>
            </p:spPr>
            <p:txBody>
              <a:bodyPr rtlCol="0" anchor="ctr"/>
              <a:lstStyle/>
              <a:p>
                <a:pPr algn="ctr" defTabSz="914171">
                  <a:defRPr/>
                </a:pPr>
                <a:endParaRPr lang="en-US" b="1" kern="0" dirty="0">
                  <a:solidFill>
                    <a:prstClr val="white"/>
                  </a:solidFill>
                  <a:latin typeface="微軟正黑體" panose="020B0604030504040204" pitchFamily="34" charset="-120"/>
                  <a:ea typeface="微軟正黑體" panose="020B0604030504040204" pitchFamily="34" charset="-120"/>
                </a:endParaRPr>
              </a:p>
            </p:txBody>
          </p:sp>
        </p:grpSp>
        <p:grpSp>
          <p:nvGrpSpPr>
            <p:cNvPr id="67" name="群組 66"/>
            <p:cNvGrpSpPr/>
            <p:nvPr/>
          </p:nvGrpSpPr>
          <p:grpSpPr>
            <a:xfrm>
              <a:off x="6552728" y="1260275"/>
              <a:ext cx="2379437" cy="3492604"/>
              <a:chOff x="6552728" y="800843"/>
              <a:chExt cx="2379437" cy="3492604"/>
            </a:xfrm>
          </p:grpSpPr>
          <p:grpSp>
            <p:nvGrpSpPr>
              <p:cNvPr id="66" name="群組 65"/>
              <p:cNvGrpSpPr/>
              <p:nvPr/>
            </p:nvGrpSpPr>
            <p:grpSpPr>
              <a:xfrm>
                <a:off x="6552728" y="1783517"/>
                <a:ext cx="2379437" cy="2509930"/>
                <a:chOff x="6552728" y="1783517"/>
                <a:chExt cx="2379437" cy="2509930"/>
              </a:xfrm>
            </p:grpSpPr>
            <p:sp>
              <p:nvSpPr>
                <p:cNvPr id="34" name="Rectangle 21">
                  <a:extLst>
                    <a:ext uri="{FF2B5EF4-FFF2-40B4-BE49-F238E27FC236}">
                      <a16:creationId xmlns:a16="http://schemas.microsoft.com/office/drawing/2014/main" id="{A467DA10-5532-41B9-B201-C798BCE40B00}"/>
                    </a:ext>
                  </a:extLst>
                </p:cNvPr>
                <p:cNvSpPr/>
                <p:nvPr/>
              </p:nvSpPr>
              <p:spPr>
                <a:xfrm>
                  <a:off x="6552728" y="2132856"/>
                  <a:ext cx="2010238" cy="2160591"/>
                </a:xfrm>
                <a:prstGeom prst="rect">
                  <a:avLst/>
                </a:prstGeom>
              </p:spPr>
              <p:txBody>
                <a:bodyPr wrap="square">
                  <a:spAutoFit/>
                </a:bodyPr>
                <a:lstStyle/>
                <a:p>
                  <a:pPr marL="285750" indent="-285750" defTabSz="914171">
                    <a:lnSpc>
                      <a:spcPct val="120000"/>
                    </a:lnSpc>
                    <a:buFont typeface="Arial" pitchFamily="34" charset="0"/>
                    <a:buChar char="•"/>
                    <a:defRPr/>
                  </a:pPr>
                  <a:r>
                    <a:rPr lang="en-US" altLang="zh-TW" sz="1400" b="1" dirty="0">
                      <a:ea typeface="微軟正黑體" panose="020B0604030504040204" pitchFamily="34" charset="-120"/>
                    </a:rPr>
                    <a:t>DSC certification program- 13 items </a:t>
                  </a:r>
                </a:p>
                <a:p>
                  <a:pPr marL="285750" indent="-285750" defTabSz="914171">
                    <a:lnSpc>
                      <a:spcPct val="120000"/>
                    </a:lnSpc>
                    <a:buFont typeface="Arial" pitchFamily="34" charset="0"/>
                    <a:buChar char="•"/>
                    <a:defRPr/>
                  </a:pPr>
                  <a:r>
                    <a:rPr lang="en-US" altLang="zh-TW" sz="1400" b="1" dirty="0">
                      <a:ea typeface="微軟正黑體" panose="020B0604030504040204" pitchFamily="34" charset="-120"/>
                    </a:rPr>
                    <a:t>3</a:t>
                  </a:r>
                  <a:r>
                    <a:rPr lang="en-US" altLang="zh-TW" sz="1400" b="1" baseline="30000" dirty="0">
                      <a:ea typeface="微軟正黑體" panose="020B0604030504040204" pitchFamily="34" charset="-120"/>
                    </a:rPr>
                    <a:t>rd</a:t>
                  </a:r>
                  <a:r>
                    <a:rPr lang="en-US" altLang="zh-TW" sz="1400" b="1" dirty="0">
                      <a:ea typeface="微軟正黑體" panose="020B0604030504040204" pitchFamily="34" charset="-120"/>
                    </a:rPr>
                    <a:t> AAHRPP certification </a:t>
                  </a:r>
                </a:p>
                <a:p>
                  <a:pPr marL="285750" indent="-285750" defTabSz="914171">
                    <a:lnSpc>
                      <a:spcPct val="120000"/>
                    </a:lnSpc>
                    <a:buFont typeface="Arial" pitchFamily="34" charset="0"/>
                    <a:buChar char="•"/>
                    <a:defRPr/>
                  </a:pPr>
                  <a:r>
                    <a:rPr lang="en-US" altLang="zh-TW" sz="1400" b="1" dirty="0">
                      <a:ea typeface="微軟正黑體" panose="020B0604030504040204" pitchFamily="34" charset="-120"/>
                    </a:rPr>
                    <a:t>4</a:t>
                  </a:r>
                  <a:r>
                    <a:rPr lang="en-US" altLang="zh-TW" sz="1400" b="1" baseline="30000" dirty="0">
                      <a:ea typeface="微軟正黑體" panose="020B0604030504040204" pitchFamily="34" charset="-120"/>
                    </a:rPr>
                    <a:t>th</a:t>
                  </a:r>
                  <a:r>
                    <a:rPr lang="en-US" altLang="zh-TW" sz="1400" b="1" dirty="0">
                      <a:ea typeface="微軟正黑體" panose="020B0604030504040204" pitchFamily="34" charset="-120"/>
                    </a:rPr>
                    <a:t> Operate-Transfer</a:t>
                  </a:r>
                </a:p>
                <a:p>
                  <a:pPr marL="285750" indent="-285750" defTabSz="914171">
                    <a:lnSpc>
                      <a:spcPct val="120000"/>
                    </a:lnSpc>
                    <a:buFont typeface="Arial" pitchFamily="34" charset="0"/>
                    <a:buChar char="•"/>
                    <a:defRPr/>
                  </a:pPr>
                  <a:r>
                    <a:rPr lang="en-US" altLang="zh-TW" sz="1400" b="1" dirty="0">
                      <a:ea typeface="微軟正黑體" panose="020B0604030504040204" pitchFamily="34" charset="-120"/>
                    </a:rPr>
                    <a:t>5</a:t>
                  </a:r>
                  <a:r>
                    <a:rPr lang="en-US" altLang="zh-TW" sz="1400" b="1" baseline="30000" dirty="0">
                      <a:ea typeface="微軟正黑體" panose="020B0604030504040204" pitchFamily="34" charset="-120"/>
                    </a:rPr>
                    <a:t>th</a:t>
                  </a:r>
                  <a:r>
                    <a:rPr lang="en-US" altLang="zh-TW" sz="1400" b="1" dirty="0">
                      <a:ea typeface="微軟正黑體" panose="020B0604030504040204" pitchFamily="34" charset="-120"/>
                    </a:rPr>
                    <a:t>  Hosp. accreditation (Medical Center)</a:t>
                  </a:r>
                  <a:endParaRPr lang="zh-TW" altLang="en-US" sz="1400" b="1" dirty="0">
                    <a:ea typeface="微軟正黑體" panose="020B0604030504040204" pitchFamily="34" charset="-120"/>
                  </a:endParaRPr>
                </a:p>
              </p:txBody>
            </p:sp>
            <p:sp>
              <p:nvSpPr>
                <p:cNvPr id="46" name="Rectangle 20">
                  <a:extLst>
                    <a:ext uri="{FF2B5EF4-FFF2-40B4-BE49-F238E27FC236}">
                      <a16:creationId xmlns:a16="http://schemas.microsoft.com/office/drawing/2014/main" id="{F63ACB35-6D7E-46F3-9E9E-D7C8C02C1542}"/>
                    </a:ext>
                  </a:extLst>
                </p:cNvPr>
                <p:cNvSpPr/>
                <p:nvPr/>
              </p:nvSpPr>
              <p:spPr>
                <a:xfrm>
                  <a:off x="6804248" y="1783517"/>
                  <a:ext cx="2127917" cy="400017"/>
                </a:xfrm>
                <a:prstGeom prst="rect">
                  <a:avLst/>
                </a:prstGeom>
              </p:spPr>
              <p:txBody>
                <a:bodyPr wrap="square" anchor="b">
                  <a:spAutoFit/>
                </a:bodyPr>
                <a:lstStyle/>
                <a:p>
                  <a:pPr defTabSz="914171">
                    <a:defRPr/>
                  </a:pPr>
                  <a:r>
                    <a:rPr lang="en-US" altLang="zh-TW" sz="2000" b="1" cap="all" dirty="0">
                      <a:solidFill>
                        <a:schemeClr val="accent1">
                          <a:lumMod val="75000"/>
                        </a:schemeClr>
                      </a:solidFill>
                      <a:latin typeface="Arial Black" panose="020B0A04020102020204" pitchFamily="34" charset="0"/>
                      <a:ea typeface="微軟正黑體" panose="020B0604030504040204" pitchFamily="34" charset="-120"/>
                    </a:rPr>
                    <a:t>  </a:t>
                  </a:r>
                  <a:r>
                    <a:rPr lang="en-US" altLang="zh-TW" sz="2000" b="1" cap="all" dirty="0">
                      <a:solidFill>
                        <a:srgbClr val="7E8779"/>
                      </a:solidFill>
                      <a:latin typeface="Arial Black" panose="020B0A04020102020204" pitchFamily="34" charset="0"/>
                      <a:ea typeface="微軟正黑體" panose="020B0604030504040204" pitchFamily="34" charset="-120"/>
                    </a:rPr>
                    <a:t>2023~</a:t>
                  </a:r>
                </a:p>
              </p:txBody>
            </p:sp>
          </p:grpSp>
          <p:grpSp>
            <p:nvGrpSpPr>
              <p:cNvPr id="63" name="群組 62"/>
              <p:cNvGrpSpPr/>
              <p:nvPr/>
            </p:nvGrpSpPr>
            <p:grpSpPr>
              <a:xfrm>
                <a:off x="8244408" y="800843"/>
                <a:ext cx="468000" cy="3435010"/>
                <a:chOff x="6660232" y="1250784"/>
                <a:chExt cx="468000" cy="3435010"/>
              </a:xfrm>
            </p:grpSpPr>
            <p:cxnSp>
              <p:nvCxnSpPr>
                <p:cNvPr id="64" name="Straight Arrow Connector 12">
                  <a:extLst>
                    <a:ext uri="{FF2B5EF4-FFF2-40B4-BE49-F238E27FC236}">
                      <a16:creationId xmlns:a16="http://schemas.microsoft.com/office/drawing/2014/main" id="{0BDFCC77-11D1-456E-A0B6-2E7D058BF39E}"/>
                    </a:ext>
                  </a:extLst>
                </p:cNvPr>
                <p:cNvCxnSpPr>
                  <a:cxnSpLocks/>
                </p:cNvCxnSpPr>
                <p:nvPr/>
              </p:nvCxnSpPr>
              <p:spPr>
                <a:xfrm flipH="1">
                  <a:off x="6893261" y="1661794"/>
                  <a:ext cx="0" cy="3024000"/>
                </a:xfrm>
                <a:prstGeom prst="straightConnector1">
                  <a:avLst/>
                </a:prstGeom>
                <a:noFill/>
                <a:ln w="57150" cap="flat" cmpd="sng" algn="ctr">
                  <a:solidFill>
                    <a:srgbClr val="7E8779"/>
                  </a:solidFill>
                  <a:prstDash val="solid"/>
                  <a:tailEnd type="triangle"/>
                </a:ln>
                <a:effectLst/>
              </p:spPr>
            </p:cxnSp>
            <p:sp>
              <p:nvSpPr>
                <p:cNvPr id="65" name="Oval 40">
                  <a:extLst>
                    <a:ext uri="{FF2B5EF4-FFF2-40B4-BE49-F238E27FC236}">
                      <a16:creationId xmlns:a16="http://schemas.microsoft.com/office/drawing/2014/main" id="{5E26D644-A850-44B7-AC02-C80E0BC18C63}"/>
                    </a:ext>
                  </a:extLst>
                </p:cNvPr>
                <p:cNvSpPr/>
                <p:nvPr/>
              </p:nvSpPr>
              <p:spPr>
                <a:xfrm>
                  <a:off x="6660232" y="1250784"/>
                  <a:ext cx="468000" cy="468000"/>
                </a:xfrm>
                <a:prstGeom prst="ellipse">
                  <a:avLst/>
                </a:prstGeom>
                <a:solidFill>
                  <a:srgbClr val="7E8779"/>
                </a:solidFill>
                <a:ln w="25400" cap="flat" cmpd="sng" algn="ctr">
                  <a:solidFill>
                    <a:schemeClr val="bg1">
                      <a:lumMod val="95000"/>
                    </a:schemeClr>
                  </a:solidFill>
                  <a:prstDash val="solid"/>
                </a:ln>
                <a:effectLst/>
                <a:scene3d>
                  <a:camera prst="orthographicFront"/>
                  <a:lightRig rig="threePt" dir="t"/>
                </a:scene3d>
                <a:sp3d>
                  <a:bevelT/>
                </a:sp3d>
              </p:spPr>
              <p:txBody>
                <a:bodyPr rtlCol="0" anchor="ctr"/>
                <a:lstStyle/>
                <a:p>
                  <a:pPr algn="ctr" defTabSz="914171">
                    <a:defRPr/>
                  </a:pPr>
                  <a:endParaRPr lang="en-US" b="1" kern="0" dirty="0">
                    <a:solidFill>
                      <a:prstClr val="white"/>
                    </a:solidFill>
                    <a:latin typeface="微軟正黑體" panose="020B0604030504040204" pitchFamily="34" charset="-120"/>
                    <a:ea typeface="微軟正黑體" panose="020B0604030504040204" pitchFamily="34" charset="-120"/>
                  </a:endParaRPr>
                </a:p>
              </p:txBody>
            </p:sp>
          </p:grpSp>
        </p:grpSp>
        <p:pic>
          <p:nvPicPr>
            <p:cNvPr id="69" name="圖片 68">
              <a:extLst>
                <a:ext uri="{FF2B5EF4-FFF2-40B4-BE49-F238E27FC236}">
                  <a16:creationId xmlns:a16="http://schemas.microsoft.com/office/drawing/2014/main" id="{8CE7EF56-9AC5-5036-564B-D493F34936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8190" y="4680297"/>
              <a:ext cx="2210015" cy="2210015"/>
            </a:xfrm>
            <a:prstGeom prst="rect">
              <a:avLst/>
            </a:prstGeom>
          </p:spPr>
        </p:pic>
      </p:grpSp>
      <p:sp>
        <p:nvSpPr>
          <p:cNvPr id="55" name="Rectangle 20">
            <a:extLst>
              <a:ext uri="{FF2B5EF4-FFF2-40B4-BE49-F238E27FC236}">
                <a16:creationId xmlns:a16="http://schemas.microsoft.com/office/drawing/2014/main" id="{53F52A4C-BE7D-47F5-9432-A21968EB2E52}"/>
              </a:ext>
            </a:extLst>
          </p:cNvPr>
          <p:cNvSpPr/>
          <p:nvPr/>
        </p:nvSpPr>
        <p:spPr>
          <a:xfrm>
            <a:off x="-5025076" y="542360"/>
            <a:ext cx="1732474" cy="400017"/>
          </a:xfrm>
          <a:prstGeom prst="rect">
            <a:avLst/>
          </a:prstGeom>
        </p:spPr>
        <p:txBody>
          <a:bodyPr wrap="square" anchor="b">
            <a:spAutoFit/>
          </a:bodyPr>
          <a:lstStyle/>
          <a:p>
            <a:pPr algn="r" defTabSz="914171">
              <a:defRPr/>
            </a:pPr>
            <a:r>
              <a:rPr lang="en-US" altLang="zh-TW" sz="2000" b="1" cap="all" dirty="0">
                <a:solidFill>
                  <a:schemeClr val="accent1">
                    <a:lumMod val="75000"/>
                  </a:schemeClr>
                </a:solidFill>
                <a:latin typeface="Arial Black" panose="020B0A04020102020204" pitchFamily="34" charset="0"/>
                <a:ea typeface="微軟正黑體" panose="020B0604030504040204" pitchFamily="34" charset="-120"/>
              </a:rPr>
              <a:t>2019-2022</a:t>
            </a:r>
          </a:p>
        </p:txBody>
      </p:sp>
      <p:sp>
        <p:nvSpPr>
          <p:cNvPr id="57" name="投影片編號版面配置區 1"/>
          <p:cNvSpPr txBox="1">
            <a:spLocks/>
          </p:cNvSpPr>
          <p:nvPr/>
        </p:nvSpPr>
        <p:spPr>
          <a:xfrm>
            <a:off x="6948264" y="6508750"/>
            <a:ext cx="2133600" cy="365125"/>
          </a:xfrm>
          <a:prstGeom prst="rect">
            <a:avLst/>
          </a:prstGeom>
        </p:spPr>
        <p:txBody>
          <a:bodyPr vert="horz" lIns="91440" tIns="45720" rIns="91440" bIns="45720" rtlCol="0" anchor="ctr"/>
          <a:lstStyle>
            <a:defPPr>
              <a:defRPr lang="zh-TW"/>
            </a:defPPr>
            <a:lvl1pPr marL="0" algn="r" defTabSz="914400" rtl="0" eaLnBrk="1" latinLnBrk="0" hangingPunct="1">
              <a:defRPr sz="16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A9ADB7-3B6D-41B8-A7A1-8718EAE2809C}" type="slidenum">
              <a:rPr lang="en-US" altLang="zh-TW" smtClean="0"/>
              <a:pPr/>
              <a:t>4</a:t>
            </a:fld>
            <a:endParaRPr lang="en-US" altLang="zh-TW" dirty="0"/>
          </a:p>
        </p:txBody>
      </p:sp>
    </p:spTree>
    <p:extLst>
      <p:ext uri="{BB962C8B-B14F-4D97-AF65-F5344CB8AC3E}">
        <p14:creationId xmlns:p14="http://schemas.microsoft.com/office/powerpoint/2010/main" val="351401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5</a:t>
            </a:fld>
            <a:endParaRPr lang="zh-TW" altLang="en-US">
              <a:solidFill>
                <a:prstClr val="black">
                  <a:tint val="75000"/>
                </a:prstClr>
              </a:solidFill>
            </a:endParaRPr>
          </a:p>
        </p:txBody>
      </p:sp>
      <p:pic>
        <p:nvPicPr>
          <p:cNvPr id="3" name="圖片 2"/>
          <p:cNvPicPr>
            <a:picLocks noChangeAspect="1"/>
          </p:cNvPicPr>
          <p:nvPr/>
        </p:nvPicPr>
        <p:blipFill>
          <a:blip r:embed="rId3">
            <a:extLst>
              <a:ext uri="{BEBA8EAE-BF5A-486C-A8C5-ECC9F3942E4B}">
                <a14:imgProps xmlns:a14="http://schemas.microsoft.com/office/drawing/2010/main">
                  <a14:imgLayer r:embed="rId4">
                    <a14:imgEffect>
                      <a14:sharpenSoften amount="29000"/>
                    </a14:imgEffect>
                    <a14:imgEffect>
                      <a14:colorTemperature colorTemp="7200"/>
                    </a14:imgEffect>
                    <a14:imgEffect>
                      <a14:saturation sat="200000"/>
                    </a14:imgEffect>
                    <a14:imgEffect>
                      <a14:brightnessContrast bright="6000" contrast="18000"/>
                    </a14:imgEffect>
                  </a14:imgLayer>
                </a14:imgProps>
              </a:ext>
            </a:extLst>
          </a:blip>
          <a:stretch>
            <a:fillRect/>
          </a:stretch>
        </p:blipFill>
        <p:spPr>
          <a:xfrm>
            <a:off x="0" y="0"/>
            <a:ext cx="9143999" cy="6858000"/>
          </a:xfrm>
          <a:prstGeom prst="rect">
            <a:avLst/>
          </a:prstGeom>
          <a:effectLst/>
        </p:spPr>
      </p:pic>
      <p:sp>
        <p:nvSpPr>
          <p:cNvPr id="4" name="標題 2">
            <a:extLst>
              <a:ext uri="{FF2B5EF4-FFF2-40B4-BE49-F238E27FC236}">
                <a16:creationId xmlns:a16="http://schemas.microsoft.com/office/drawing/2014/main" id="{6732D5D0-6502-EC4D-8191-EA57A0CAA8CD}"/>
              </a:ext>
            </a:extLst>
          </p:cNvPr>
          <p:cNvSpPr txBox="1">
            <a:spLocks/>
          </p:cNvSpPr>
          <p:nvPr/>
        </p:nvSpPr>
        <p:spPr>
          <a:xfrm>
            <a:off x="683568" y="144016"/>
            <a:ext cx="8229600" cy="7647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mn-lt"/>
                <a:ea typeface="微軟正黑體" pitchFamily="34" charset="-120"/>
                <a:cs typeface="+mj-cs"/>
              </a:defRPr>
            </a:lvl1pPr>
          </a:lstStyle>
          <a:p>
            <a:pPr algn="r"/>
            <a:r>
              <a:rPr lang="en-US" altLang="zh-TW" dirty="0"/>
              <a:t>Vision </a:t>
            </a:r>
            <a:endParaRPr lang="zh-TW" altLang="en-US" dirty="0"/>
          </a:p>
        </p:txBody>
      </p:sp>
      <p:sp>
        <p:nvSpPr>
          <p:cNvPr id="5" name="投影片編號版面配置區 3">
            <a:extLst>
              <a:ext uri="{FF2B5EF4-FFF2-40B4-BE49-F238E27FC236}">
                <a16:creationId xmlns:a16="http://schemas.microsoft.com/office/drawing/2014/main" id="{8057055A-EEB3-0641-9BE1-F5564AD8FA8C}"/>
              </a:ext>
            </a:extLst>
          </p:cNvPr>
          <p:cNvSpPr txBox="1">
            <a:spLocks/>
          </p:cNvSpPr>
          <p:nvPr/>
        </p:nvSpPr>
        <p:spPr>
          <a:xfrm>
            <a:off x="7020272" y="6356350"/>
            <a:ext cx="2133600" cy="365125"/>
          </a:xfrm>
          <a:prstGeom prst="rect">
            <a:avLst/>
          </a:prstGeom>
        </p:spPr>
        <p:txBody>
          <a:bodyPr vert="horz" lIns="91440" tIns="45720" rIns="91440" bIns="45720" rtlCol="0" anchor="ctr"/>
          <a:lstStyle>
            <a:defPPr>
              <a:defRPr lang="zh-TW"/>
            </a:defPPr>
            <a:lvl1pPr marL="0" algn="r" defTabSz="914400" rtl="0" eaLnBrk="1" latinLnBrk="0" hangingPunct="1">
              <a:defRPr sz="16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F0990F-49E1-4FEB-8995-5DD63E1EE8F6}" type="slidenum">
              <a:rPr lang="zh-TW" altLang="en-US" smtClean="0"/>
              <a:pPr/>
              <a:t>5</a:t>
            </a:fld>
            <a:endParaRPr lang="zh-TW" altLang="en-US" dirty="0"/>
          </a:p>
        </p:txBody>
      </p:sp>
      <p:sp>
        <p:nvSpPr>
          <p:cNvPr id="7" name="內容版面配置區 3">
            <a:extLst>
              <a:ext uri="{FF2B5EF4-FFF2-40B4-BE49-F238E27FC236}">
                <a16:creationId xmlns:a16="http://schemas.microsoft.com/office/drawing/2014/main" id="{AE76738C-8037-DD4F-A031-73A8570D9AB4}"/>
              </a:ext>
            </a:extLst>
          </p:cNvPr>
          <p:cNvSpPr txBox="1">
            <a:spLocks/>
          </p:cNvSpPr>
          <p:nvPr/>
        </p:nvSpPr>
        <p:spPr>
          <a:xfrm>
            <a:off x="395536" y="5023717"/>
            <a:ext cx="8229600" cy="1645643"/>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2pPr>
            <a:lvl3pPr marL="11430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3pPr>
            <a:lvl4pPr marL="16002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4pPr>
            <a:lvl5pPr marL="20574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zh-TW" altLang="en-US" b="1" dirty="0">
              <a:solidFill>
                <a:srgbClr val="FFFF00"/>
              </a:solidFill>
            </a:endParaRPr>
          </a:p>
        </p:txBody>
      </p:sp>
      <p:sp>
        <p:nvSpPr>
          <p:cNvPr id="6" name="圓角矩形 5">
            <a:extLst>
              <a:ext uri="{FF2B5EF4-FFF2-40B4-BE49-F238E27FC236}">
                <a16:creationId xmlns:a16="http://schemas.microsoft.com/office/drawing/2014/main" id="{6BB80DD5-9386-614F-AE1E-9D816DF52D5D}"/>
              </a:ext>
            </a:extLst>
          </p:cNvPr>
          <p:cNvSpPr/>
          <p:nvPr/>
        </p:nvSpPr>
        <p:spPr>
          <a:xfrm>
            <a:off x="467544" y="5445224"/>
            <a:ext cx="8208912" cy="1008112"/>
          </a:xfrm>
          <a:prstGeom prst="roundRect">
            <a:avLst/>
          </a:prstGeom>
          <a:solidFill>
            <a:schemeClr val="accent4">
              <a:alpha val="61000"/>
            </a:schemeClr>
          </a:solidFill>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400" b="1" dirty="0">
                <a:solidFill>
                  <a:schemeClr val="bg1"/>
                </a:solidFill>
              </a:rPr>
              <a:t>T</a:t>
            </a:r>
            <a:r>
              <a:rPr lang="en" altLang="zh-TW" sz="2400" b="1" dirty="0">
                <a:solidFill>
                  <a:schemeClr val="bg1"/>
                </a:solidFill>
              </a:rPr>
              <a:t>o be a well-known international high-quality Medical Center </a:t>
            </a:r>
          </a:p>
          <a:p>
            <a:pPr algn="ctr"/>
            <a:r>
              <a:rPr lang="en" altLang="zh-TW" sz="2400" b="1" dirty="0">
                <a:solidFill>
                  <a:schemeClr val="bg1"/>
                </a:solidFill>
              </a:rPr>
              <a:t>to provide comprehensive medical care for all</a:t>
            </a:r>
            <a:endParaRPr lang="zh-TW" altLang="en-US" sz="2400" b="1" dirty="0">
              <a:solidFill>
                <a:schemeClr val="bg1"/>
              </a:solidFill>
            </a:endParaRPr>
          </a:p>
        </p:txBody>
      </p:sp>
      <p:sp>
        <p:nvSpPr>
          <p:cNvPr id="8" name="投影片編號版面配置區 7">
            <a:extLst>
              <a:ext uri="{FF2B5EF4-FFF2-40B4-BE49-F238E27FC236}">
                <a16:creationId xmlns:a16="http://schemas.microsoft.com/office/drawing/2014/main" id="{90657919-1B45-7E4E-B4EB-2FAECEE2F3FC}"/>
              </a:ext>
            </a:extLst>
          </p:cNvPr>
          <p:cNvSpPr txBox="1">
            <a:spLocks/>
          </p:cNvSpPr>
          <p:nvPr/>
        </p:nvSpPr>
        <p:spPr>
          <a:xfrm>
            <a:off x="7020272" y="6376243"/>
            <a:ext cx="2133600" cy="365125"/>
          </a:xfrm>
          <a:prstGeom prst="rect">
            <a:avLst/>
          </a:prstGeom>
        </p:spPr>
        <p:txBody>
          <a:bodyPr vert="horz" lIns="91440" tIns="45720" rIns="91440" bIns="45720" rtlCol="0" anchor="ctr"/>
          <a:lstStyle>
            <a:defPPr>
              <a:defRPr lang="zh-TW"/>
            </a:defPPr>
            <a:lvl1pPr marL="0" algn="r" defTabSz="914400" rtl="0" eaLnBrk="1" latinLnBrk="0" hangingPunct="1">
              <a:defRPr sz="16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F0990F-49E1-4FEB-8995-5DD63E1EE8F6}" type="slidenum">
              <a:rPr lang="zh-TW" altLang="en-US" smtClean="0">
                <a:solidFill>
                  <a:prstClr val="black">
                    <a:tint val="75000"/>
                  </a:prstClr>
                </a:solidFill>
              </a:rPr>
              <a:pPr/>
              <a:t>5</a:t>
            </a:fld>
            <a:endParaRPr lang="zh-TW" altLang="en-US" dirty="0">
              <a:solidFill>
                <a:prstClr val="black">
                  <a:tint val="75000"/>
                </a:prstClr>
              </a:solidFill>
            </a:endParaRPr>
          </a:p>
        </p:txBody>
      </p:sp>
    </p:spTree>
    <p:extLst>
      <p:ext uri="{BB962C8B-B14F-4D97-AF65-F5344CB8AC3E}">
        <p14:creationId xmlns:p14="http://schemas.microsoft.com/office/powerpoint/2010/main" val="149535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D:\SLIDEtoME\TP模板\新建文件夹 (16)\bg14.jpg">
            <a:extLst>
              <a:ext uri="{FF2B5EF4-FFF2-40B4-BE49-F238E27FC236}">
                <a16:creationId xmlns:a16="http://schemas.microsoft.com/office/drawing/2014/main" id="{5699AEB8-0123-4E81-A886-086077B304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l="5803" t="43815" r="4866" b="7031"/>
          <a:stretch/>
        </p:blipFill>
        <p:spPr bwMode="auto">
          <a:xfrm>
            <a:off x="36512" y="3039764"/>
            <a:ext cx="9144000" cy="3773612"/>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a:xfrm>
            <a:off x="7020272" y="6376243"/>
            <a:ext cx="2133600" cy="365125"/>
          </a:xfrm>
        </p:spPr>
        <p:txBody>
          <a:bodyPr/>
          <a:lstStyle/>
          <a:p>
            <a:fld id="{CBF0990F-49E1-4FEB-8995-5DD63E1EE8F6}" type="slidenum">
              <a:rPr lang="zh-TW" altLang="en-US" smtClean="0">
                <a:solidFill>
                  <a:prstClr val="black">
                    <a:lumMod val="65000"/>
                    <a:lumOff val="35000"/>
                  </a:prstClr>
                </a:solidFill>
              </a:rPr>
              <a:pPr/>
              <a:t>6</a:t>
            </a:fld>
            <a:endParaRPr lang="zh-TW" altLang="en-US" dirty="0">
              <a:solidFill>
                <a:prstClr val="black">
                  <a:lumMod val="65000"/>
                  <a:lumOff val="35000"/>
                </a:prstClr>
              </a:solidFill>
            </a:endParaRPr>
          </a:p>
        </p:txBody>
      </p:sp>
      <p:graphicFrame>
        <p:nvGraphicFramePr>
          <p:cNvPr id="5" name="Group 135"/>
          <p:cNvGraphicFramePr>
            <a:graphicFrameLocks noGrp="1"/>
          </p:cNvGraphicFramePr>
          <p:nvPr>
            <p:extLst>
              <p:ext uri="{D42A27DB-BD31-4B8C-83A1-F6EECF244321}">
                <p14:modId xmlns:p14="http://schemas.microsoft.com/office/powerpoint/2010/main" val="3428501358"/>
              </p:ext>
            </p:extLst>
          </p:nvPr>
        </p:nvGraphicFramePr>
        <p:xfrm>
          <a:off x="431032" y="1293510"/>
          <a:ext cx="3816425" cy="5247049"/>
        </p:xfrm>
        <a:graphic>
          <a:graphicData uri="http://schemas.openxmlformats.org/drawingml/2006/table">
            <a:tbl>
              <a:tblPr/>
              <a:tblGrid>
                <a:gridCol w="756592">
                  <a:extLst>
                    <a:ext uri="{9D8B030D-6E8A-4147-A177-3AD203B41FA5}">
                      <a16:colId xmlns:a16="http://schemas.microsoft.com/office/drawing/2014/main" val="20001"/>
                    </a:ext>
                  </a:extLst>
                </a:gridCol>
                <a:gridCol w="583723">
                  <a:extLst>
                    <a:ext uri="{9D8B030D-6E8A-4147-A177-3AD203B41FA5}">
                      <a16:colId xmlns:a16="http://schemas.microsoft.com/office/drawing/2014/main" val="20002"/>
                    </a:ext>
                  </a:extLst>
                </a:gridCol>
                <a:gridCol w="1789064">
                  <a:extLst>
                    <a:ext uri="{9D8B030D-6E8A-4147-A177-3AD203B41FA5}">
                      <a16:colId xmlns:a16="http://schemas.microsoft.com/office/drawing/2014/main" val="20003"/>
                    </a:ext>
                  </a:extLst>
                </a:gridCol>
                <a:gridCol w="687046">
                  <a:extLst>
                    <a:ext uri="{9D8B030D-6E8A-4147-A177-3AD203B41FA5}">
                      <a16:colId xmlns:a16="http://schemas.microsoft.com/office/drawing/2014/main" val="20005"/>
                    </a:ext>
                  </a:extLst>
                </a:gridCol>
              </a:tblGrid>
              <a:tr h="163112">
                <a:tc gridSpan="3">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600" dirty="0">
                          <a:solidFill>
                            <a:schemeClr val="bg1"/>
                          </a:solidFill>
                          <a:latin typeface="+mj-lt"/>
                          <a:ea typeface="+mn-ea"/>
                        </a:rPr>
                        <a:t>Category </a:t>
                      </a:r>
                      <a:endParaRPr lang="zh-TW" altLang="en-US" sz="1600" dirty="0">
                        <a:solidFill>
                          <a:schemeClr val="bg1"/>
                        </a:solidFill>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4B5C74"/>
                    </a:solidFill>
                  </a:tcPr>
                </a:tc>
                <a:tc hMerge="1">
                  <a:txBody>
                    <a:bodyPr/>
                    <a:lstStyle/>
                    <a:p>
                      <a:endParaRPr lang="zh-TW" altLang="en-US"/>
                    </a:p>
                  </a:txBody>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endParaRPr lang="zh-TW" altLang="en-US" sz="1600" dirty="0">
                        <a:solidFill>
                          <a:schemeClr val="bg1"/>
                        </a:solidFill>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4B5C74"/>
                    </a:solidFill>
                  </a:tcPr>
                </a:tc>
                <a:extLst>
                  <a:ext uri="{0D108BD9-81ED-4DB2-BD59-A6C34878D82A}">
                    <a16:rowId xmlns:a16="http://schemas.microsoft.com/office/drawing/2014/main" val="10000"/>
                  </a:ext>
                </a:extLst>
              </a:tr>
              <a:tr h="287655">
                <a:tc rowSpan="3">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General</a:t>
                      </a:r>
                      <a:r>
                        <a:rPr lang="en-US" altLang="zh-TW" sz="1400" baseline="0" dirty="0">
                          <a:latin typeface="+mj-lt"/>
                          <a:ea typeface="+mn-ea"/>
                        </a:rPr>
                        <a:t> ward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tc row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Acute</a:t>
                      </a:r>
                      <a:r>
                        <a:rPr lang="en-US" altLang="zh-TW" sz="1400" baseline="0" dirty="0">
                          <a:latin typeface="+mj-lt"/>
                          <a:ea typeface="+mn-ea"/>
                        </a:rPr>
                        <a:t> care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Acute general bed</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500</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1"/>
                  </a:ext>
                </a:extLst>
              </a:tr>
              <a:tr h="287655">
                <a:tc vMerge="1">
                  <a:txBody>
                    <a:bodyPr/>
                    <a:lstStyle/>
                    <a:p>
                      <a:endParaRPr lang="zh-TW" altLang="en-US"/>
                    </a:p>
                  </a:txBody>
                  <a:tcPr/>
                </a:tc>
                <a:tc v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Acute psychiatric bed</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38</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2"/>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Sum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538</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7"/>
                  </a:ext>
                </a:extLst>
              </a:tr>
              <a:tr h="287655">
                <a:tc rowSpan="10">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Special ward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Intensive care unit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50</a:t>
                      </a: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Burn</a:t>
                      </a:r>
                      <a:r>
                        <a:rPr lang="en-US" altLang="zh-TW" sz="1400" baseline="0" dirty="0">
                          <a:latin typeface="+mj-lt"/>
                          <a:ea typeface="+mn-ea"/>
                        </a:rPr>
                        <a:t> unit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4</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base" latinLnBrk="0" hangingPunct="0">
                        <a:lnSpc>
                          <a:spcPts val="1500"/>
                        </a:lnSpc>
                        <a:spcBef>
                          <a:spcPct val="0"/>
                        </a:spcBef>
                        <a:spcAft>
                          <a:spcPct val="0"/>
                        </a:spcAft>
                        <a:buClrTx/>
                        <a:buSzTx/>
                        <a:buFontTx/>
                        <a:buNone/>
                        <a:tabLst/>
                      </a:pPr>
                      <a:r>
                        <a:rPr lang="en-US" altLang="zh-TW" sz="1400" dirty="0">
                          <a:latin typeface="+mj-lt"/>
                          <a:ea typeface="+mn-ea"/>
                        </a:rPr>
                        <a:t>Negative pressure isolation unit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12</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base" latinLnBrk="0" hangingPunct="0">
                        <a:lnSpc>
                          <a:spcPts val="1500"/>
                        </a:lnSpc>
                        <a:spcBef>
                          <a:spcPct val="0"/>
                        </a:spcBef>
                        <a:spcAft>
                          <a:spcPct val="0"/>
                        </a:spcAft>
                        <a:buClrTx/>
                        <a:buSzTx/>
                        <a:buFontTx/>
                        <a:buNone/>
                        <a:tabLst/>
                      </a:pPr>
                      <a:r>
                        <a:rPr lang="en-US" altLang="zh-TW" sz="1400" dirty="0">
                          <a:latin typeface="+mj-lt"/>
                          <a:ea typeface="+mn-ea"/>
                        </a:rPr>
                        <a:t>Hospice</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10</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375260">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Pediatric unit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25</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Dialytic unit </a:t>
                      </a: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61</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b="1" kern="1200" dirty="0">
                          <a:solidFill>
                            <a:schemeClr val="tx1"/>
                          </a:solidFill>
                          <a:latin typeface="+mj-lt"/>
                          <a:ea typeface="+mn-ea"/>
                          <a:cs typeface="+mn-cs"/>
                        </a:rPr>
                        <a:t>Surgical POR</a:t>
                      </a:r>
                      <a:r>
                        <a:rPr lang="en-US" altLang="zh-TW" sz="1400" b="1" kern="1200" baseline="0" dirty="0">
                          <a:solidFill>
                            <a:schemeClr val="tx1"/>
                          </a:solidFill>
                          <a:latin typeface="+mj-lt"/>
                          <a:ea typeface="+mn-ea"/>
                          <a:cs typeface="+mn-cs"/>
                        </a:rPr>
                        <a:t> </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b="1" kern="1200" dirty="0">
                          <a:solidFill>
                            <a:schemeClr val="tx1"/>
                          </a:solidFill>
                          <a:latin typeface="+mj-lt"/>
                          <a:ea typeface="+mn-ea"/>
                          <a:cs typeface="+mn-cs"/>
                        </a:rPr>
                        <a:t>11</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b="1" kern="1200" dirty="0">
                          <a:solidFill>
                            <a:schemeClr val="tx1"/>
                          </a:solidFill>
                          <a:latin typeface="+mj-lt"/>
                          <a:ea typeface="+mn-ea"/>
                          <a:cs typeface="+mn-cs"/>
                        </a:rPr>
                        <a:t>ER unit </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b="1" kern="1200" dirty="0">
                          <a:solidFill>
                            <a:schemeClr val="tx1"/>
                          </a:solidFill>
                          <a:latin typeface="+mj-lt"/>
                          <a:ea typeface="+mn-ea"/>
                          <a:cs typeface="+mn-cs"/>
                        </a:rPr>
                        <a:t>33</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364559">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b="1" kern="1200" dirty="0">
                          <a:solidFill>
                            <a:schemeClr val="tx1"/>
                          </a:solidFill>
                          <a:latin typeface="+mj-lt"/>
                          <a:ea typeface="+mn-ea"/>
                          <a:cs typeface="+mn-cs"/>
                        </a:rPr>
                        <a:t>Others</a:t>
                      </a:r>
                      <a:r>
                        <a:rPr lang="en-US" altLang="zh-TW" sz="1400" b="1" kern="1200" baseline="0" dirty="0">
                          <a:solidFill>
                            <a:schemeClr val="tx1"/>
                          </a:solidFill>
                          <a:latin typeface="+mj-lt"/>
                          <a:ea typeface="+mn-ea"/>
                          <a:cs typeface="+mn-cs"/>
                        </a:rPr>
                        <a:t> </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b="1" kern="1200" dirty="0">
                          <a:solidFill>
                            <a:schemeClr val="tx1"/>
                          </a:solidFill>
                          <a:latin typeface="+mj-lt"/>
                          <a:ea typeface="+mn-ea"/>
                          <a:cs typeface="+mn-cs"/>
                        </a:rPr>
                        <a:t>6</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Sum</a:t>
                      </a:r>
                      <a:r>
                        <a:rPr lang="en-US" altLang="zh-TW" sz="1400" baseline="0" dirty="0">
                          <a:latin typeface="+mj-lt"/>
                          <a:ea typeface="+mn-ea"/>
                        </a:rPr>
                        <a:t>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212</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19"/>
                  </a:ext>
                </a:extLst>
              </a:tr>
              <a:tr h="163112">
                <a:tc gridSpan="3">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Total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rgbClr val="E4D2AA"/>
                    </a:solidFill>
                  </a:tcPr>
                </a:tc>
                <a:tc hMerge="1">
                  <a:txBody>
                    <a:bodyPr/>
                    <a:lstStyle/>
                    <a:p>
                      <a:endParaRPr lang="zh-TW" altLang="en-US"/>
                    </a:p>
                  </a:txBody>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750</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rgbClr val="E4D2AA"/>
                    </a:solidFill>
                  </a:tcPr>
                </a:tc>
                <a:extLst>
                  <a:ext uri="{0D108BD9-81ED-4DB2-BD59-A6C34878D82A}">
                    <a16:rowId xmlns:a16="http://schemas.microsoft.com/office/drawing/2014/main" val="10020"/>
                  </a:ext>
                </a:extLst>
              </a:tr>
              <a:tr h="281940">
                <a:tc gridSpan="3">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Operation room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15</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21"/>
                  </a:ext>
                </a:extLst>
              </a:tr>
              <a:tr h="281940">
                <a:tc gridSpan="3">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Obstetric room  </a:t>
                      </a: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3</a:t>
                      </a: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22"/>
                  </a:ext>
                </a:extLst>
              </a:tr>
            </a:tbl>
          </a:graphicData>
        </a:graphic>
      </p:graphicFrame>
      <p:sp>
        <p:nvSpPr>
          <p:cNvPr id="6" name="圓角矩形 5"/>
          <p:cNvSpPr/>
          <p:nvPr/>
        </p:nvSpPr>
        <p:spPr>
          <a:xfrm>
            <a:off x="4355976" y="1199620"/>
            <a:ext cx="4752528" cy="5256584"/>
          </a:xfrm>
          <a:prstGeom prst="roundRect">
            <a:avLst>
              <a:gd name="adj" fmla="val 6574"/>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F96637AC-63FF-C996-95BE-7A4D5A489F9C}"/>
              </a:ext>
            </a:extLst>
          </p:cNvPr>
          <p:cNvSpPr txBox="1"/>
          <p:nvPr/>
        </p:nvSpPr>
        <p:spPr>
          <a:xfrm>
            <a:off x="4608210" y="1389159"/>
            <a:ext cx="4284270" cy="383657"/>
          </a:xfrm>
          <a:prstGeom prst="roundRect">
            <a:avLst>
              <a:gd name="adj" fmla="val 3067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algn="ctr">
              <a:defRPr kumimoji="1" sz="14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85738" indent="-185738"/>
            <a:r>
              <a:rPr lang="en-US" altLang="zh-TW" sz="2000" dirty="0">
                <a:latin typeface="+mj-lt"/>
                <a:ea typeface="Microsoft YaHei" panose="020B0503020204020204" pitchFamily="34" charset="-122"/>
              </a:rPr>
              <a:t>Manpower </a:t>
            </a:r>
            <a:endParaRPr lang="zh-TW" altLang="en-US" sz="2000" dirty="0">
              <a:latin typeface="+mj-lt"/>
              <a:ea typeface="Microsoft YaHei" panose="020B0503020204020204" pitchFamily="34" charset="-122"/>
            </a:endParaRPr>
          </a:p>
        </p:txBody>
      </p:sp>
      <p:sp>
        <p:nvSpPr>
          <p:cNvPr id="8" name="文字方塊 7">
            <a:extLst>
              <a:ext uri="{FF2B5EF4-FFF2-40B4-BE49-F238E27FC236}">
                <a16:creationId xmlns:a16="http://schemas.microsoft.com/office/drawing/2014/main" id="{D07F3AC1-6547-76C8-B854-FAE62746B353}"/>
              </a:ext>
            </a:extLst>
          </p:cNvPr>
          <p:cNvSpPr txBox="1"/>
          <p:nvPr/>
        </p:nvSpPr>
        <p:spPr>
          <a:xfrm>
            <a:off x="4644008" y="5929535"/>
            <a:ext cx="2836503" cy="307777"/>
          </a:xfrm>
          <a:prstGeom prst="rect">
            <a:avLst/>
          </a:prstGeom>
          <a:noFill/>
        </p:spPr>
        <p:txBody>
          <a:bodyPr wrap="square">
            <a:spAutoFit/>
          </a:bodyPr>
          <a:lstStyle/>
          <a:p>
            <a:r>
              <a:rPr lang="en-US" altLang="zh-TW" sz="1400" dirty="0">
                <a:solidFill>
                  <a:schemeClr val="tx1">
                    <a:lumMod val="50000"/>
                    <a:lumOff val="50000"/>
                  </a:schemeClr>
                </a:solidFill>
              </a:rPr>
              <a:t>HR Database: 2023.06.01</a:t>
            </a:r>
            <a:endParaRPr lang="zh-TW" altLang="en-US" sz="1400" dirty="0">
              <a:solidFill>
                <a:schemeClr val="tx1">
                  <a:lumMod val="50000"/>
                  <a:lumOff val="50000"/>
                </a:schemeClr>
              </a:solidFill>
            </a:endParaRPr>
          </a:p>
        </p:txBody>
      </p:sp>
      <p:graphicFrame>
        <p:nvGraphicFramePr>
          <p:cNvPr id="9" name="表格 8">
            <a:extLst>
              <a:ext uri="{FF2B5EF4-FFF2-40B4-BE49-F238E27FC236}">
                <a16:creationId xmlns:a16="http://schemas.microsoft.com/office/drawing/2014/main" id="{2C067C1D-E076-A67F-87A3-289D6BCD971D}"/>
              </a:ext>
            </a:extLst>
          </p:cNvPr>
          <p:cNvGraphicFramePr>
            <a:graphicFrameLocks noGrp="1"/>
          </p:cNvGraphicFramePr>
          <p:nvPr>
            <p:extLst>
              <p:ext uri="{D42A27DB-BD31-4B8C-83A1-F6EECF244321}">
                <p14:modId xmlns:p14="http://schemas.microsoft.com/office/powerpoint/2010/main" val="2108596962"/>
              </p:ext>
            </p:extLst>
          </p:nvPr>
        </p:nvGraphicFramePr>
        <p:xfrm>
          <a:off x="4680012" y="1914480"/>
          <a:ext cx="4140460" cy="3962792"/>
        </p:xfrm>
        <a:graphic>
          <a:graphicData uri="http://schemas.openxmlformats.org/drawingml/2006/table">
            <a:tbl>
              <a:tblPr firstRow="1" firstCol="1">
                <a:tableStyleId>{72833802-FEF1-4C79-8D5D-14CF1EAF98D9}</a:tableStyleId>
              </a:tblPr>
              <a:tblGrid>
                <a:gridCol w="1674694">
                  <a:extLst>
                    <a:ext uri="{9D8B030D-6E8A-4147-A177-3AD203B41FA5}">
                      <a16:colId xmlns:a16="http://schemas.microsoft.com/office/drawing/2014/main" val="2095948253"/>
                    </a:ext>
                  </a:extLst>
                </a:gridCol>
                <a:gridCol w="2465766">
                  <a:extLst>
                    <a:ext uri="{9D8B030D-6E8A-4147-A177-3AD203B41FA5}">
                      <a16:colId xmlns:a16="http://schemas.microsoft.com/office/drawing/2014/main" val="1401584274"/>
                    </a:ext>
                  </a:extLst>
                </a:gridCol>
              </a:tblGrid>
              <a:tr h="470428">
                <a:tc>
                  <a:txBody>
                    <a:bodyPr/>
                    <a:lstStyle/>
                    <a:p>
                      <a:pPr algn="l"/>
                      <a:r>
                        <a:rPr lang="en-US" altLang="zh-TW" sz="1800" b="1" kern="1200" dirty="0">
                          <a:solidFill>
                            <a:schemeClr val="bg1"/>
                          </a:solidFill>
                          <a:latin typeface="+mj-lt"/>
                          <a:ea typeface="+mn-ea"/>
                          <a:cs typeface="+mn-cs"/>
                        </a:rPr>
                        <a:t>Category </a:t>
                      </a:r>
                      <a:endParaRPr lang="zh-TW" altLang="en-US" sz="1800" b="1" kern="1200" dirty="0">
                        <a:solidFill>
                          <a:schemeClr val="bg1"/>
                        </a:solidFill>
                        <a:latin typeface="+mj-lt"/>
                        <a:ea typeface="+mn-ea"/>
                        <a:cs typeface="+mn-cs"/>
                      </a:endParaRPr>
                    </a:p>
                  </a:txBody>
                  <a:tcPr anchor="ctr">
                    <a:lnL w="9525" cap="flat" cmpd="sng" algn="ctr">
                      <a:noFill/>
                      <a:prstDash val="solid"/>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tc>
                  <a:txBody>
                    <a:bodyPr/>
                    <a:lstStyle/>
                    <a:p>
                      <a:pPr algn="r"/>
                      <a:r>
                        <a:rPr lang="en-US" altLang="zh-TW" sz="1800" dirty="0">
                          <a:latin typeface="+mj-lt"/>
                        </a:rPr>
                        <a:t>Number </a:t>
                      </a:r>
                      <a:endParaRPr lang="zh-TW" altLang="en-US" sz="1800" dirty="0">
                        <a:latin typeface="+mj-lt"/>
                      </a:endParaRPr>
                    </a:p>
                  </a:txBody>
                  <a:tcPr anchor="ctr">
                    <a:lnL>
                      <a:noFill/>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extLst>
                  <a:ext uri="{0D108BD9-81ED-4DB2-BD59-A6C34878D82A}">
                    <a16:rowId xmlns:a16="http://schemas.microsoft.com/office/drawing/2014/main" val="3294976296"/>
                  </a:ext>
                </a:extLst>
              </a:tr>
              <a:tr h="669796">
                <a:tc>
                  <a:txBody>
                    <a:bodyPr/>
                    <a:lstStyle/>
                    <a:p>
                      <a:pPr algn="l"/>
                      <a:r>
                        <a:rPr lang="en-US" altLang="zh-TW" sz="1800" dirty="0">
                          <a:latin typeface="+mj-lt"/>
                        </a:rPr>
                        <a:t>Physician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473</a:t>
                      </a:r>
                    </a:p>
                    <a:p>
                      <a:pPr algn="r"/>
                      <a:r>
                        <a:rPr lang="en-US" altLang="zh-TW" sz="1400" dirty="0">
                          <a:latin typeface="+mj-lt"/>
                        </a:rPr>
                        <a:t>(Attending 282</a:t>
                      </a:r>
                      <a:r>
                        <a:rPr lang="zh-TW" altLang="en-US" sz="1400" dirty="0">
                          <a:latin typeface="+mj-lt"/>
                        </a:rPr>
                        <a:t>、</a:t>
                      </a:r>
                      <a:r>
                        <a:rPr lang="en-US" altLang="zh-TW" sz="1400" dirty="0">
                          <a:latin typeface="+mj-lt"/>
                        </a:rPr>
                        <a:t>resident 191)</a:t>
                      </a:r>
                      <a:endParaRPr lang="zh-TW" altLang="en-US" sz="14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0879574"/>
                  </a:ext>
                </a:extLst>
              </a:tr>
              <a:tr h="470428">
                <a:tc>
                  <a:txBody>
                    <a:bodyPr/>
                    <a:lstStyle/>
                    <a:p>
                      <a:pPr algn="l"/>
                      <a:r>
                        <a:rPr lang="en-US" altLang="zh-TW" sz="1800" dirty="0">
                          <a:latin typeface="+mj-lt"/>
                        </a:rPr>
                        <a:t>Nurse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800</a:t>
                      </a:r>
                      <a:endParaRPr lang="zh-TW" altLang="en-US" sz="18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2853663"/>
                  </a:ext>
                </a:extLst>
              </a:tr>
              <a:tr h="470428">
                <a:tc>
                  <a:txBody>
                    <a:bodyPr/>
                    <a:lstStyle/>
                    <a:p>
                      <a:pPr algn="l"/>
                      <a:r>
                        <a:rPr lang="en-US" altLang="zh-TW" sz="1800" baseline="0" dirty="0">
                          <a:latin typeface="+mj-lt"/>
                        </a:rPr>
                        <a:t>Assistant nurse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61</a:t>
                      </a:r>
                      <a:endParaRPr lang="zh-TW" altLang="en-US" sz="18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70428">
                <a:tc>
                  <a:txBody>
                    <a:bodyPr/>
                    <a:lstStyle/>
                    <a:p>
                      <a:pPr algn="l"/>
                      <a:r>
                        <a:rPr lang="en-US" altLang="zh-TW" sz="1800" dirty="0">
                          <a:latin typeface="+mj-lt"/>
                        </a:rPr>
                        <a:t>Medical</a:t>
                      </a:r>
                      <a:r>
                        <a:rPr lang="en-US" altLang="zh-TW" sz="1800" baseline="0" dirty="0">
                          <a:latin typeface="+mj-lt"/>
                        </a:rPr>
                        <a:t> staff</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366</a:t>
                      </a:r>
                      <a:endParaRPr lang="zh-TW" altLang="en-US" sz="18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5117487"/>
                  </a:ext>
                </a:extLst>
              </a:tr>
              <a:tr h="470428">
                <a:tc>
                  <a:txBody>
                    <a:bodyPr/>
                    <a:lstStyle/>
                    <a:p>
                      <a:pPr marL="0" algn="l" defTabSz="914400" rtl="0" eaLnBrk="1" latinLnBrk="0" hangingPunct="1"/>
                      <a:r>
                        <a:rPr lang="en-US" altLang="zh-TW" sz="1800" b="1" kern="1200" dirty="0">
                          <a:solidFill>
                            <a:schemeClr val="tx1"/>
                          </a:solidFill>
                          <a:latin typeface="+mj-lt"/>
                          <a:ea typeface="+mn-ea"/>
                          <a:cs typeface="+mn-cs"/>
                        </a:rPr>
                        <a:t>Administrative</a:t>
                      </a:r>
                      <a:r>
                        <a:rPr lang="en-US" altLang="zh-TW" sz="1800" b="1" kern="1200" baseline="0" dirty="0">
                          <a:solidFill>
                            <a:schemeClr val="tx1"/>
                          </a:solidFill>
                          <a:latin typeface="+mj-lt"/>
                          <a:ea typeface="+mn-ea"/>
                          <a:cs typeface="+mn-cs"/>
                        </a:rPr>
                        <a:t> </a:t>
                      </a:r>
                      <a:r>
                        <a:rPr lang="en-US" altLang="zh-TW" sz="1800" b="1" kern="1200" dirty="0">
                          <a:solidFill>
                            <a:schemeClr val="tx1"/>
                          </a:solidFill>
                          <a:latin typeface="+mj-lt"/>
                          <a:ea typeface="+mn-ea"/>
                          <a:cs typeface="+mn-cs"/>
                        </a:rPr>
                        <a:t> </a:t>
                      </a:r>
                      <a:endParaRPr lang="zh-TW" altLang="en-US" sz="1800" b="1" kern="1200" dirty="0">
                        <a:solidFill>
                          <a:schemeClr val="tx1"/>
                        </a:solidFill>
                        <a:latin typeface="+mj-lt"/>
                        <a:ea typeface="+mn-ea"/>
                        <a:cs typeface="+mn-cs"/>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389</a:t>
                      </a:r>
                      <a:endParaRPr lang="zh-TW" altLang="en-US" sz="18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9060966"/>
                  </a:ext>
                </a:extLst>
              </a:tr>
              <a:tr h="470428">
                <a:tc>
                  <a:txBody>
                    <a:bodyPr/>
                    <a:lstStyle/>
                    <a:p>
                      <a:pPr marL="0" algn="l" defTabSz="914400" rtl="0" eaLnBrk="1" latinLnBrk="0" hangingPunct="1"/>
                      <a:r>
                        <a:rPr lang="en-US" altLang="zh-TW" sz="1800" b="1" kern="1200" dirty="0">
                          <a:solidFill>
                            <a:schemeClr val="tx1"/>
                          </a:solidFill>
                          <a:latin typeface="+mj-lt"/>
                          <a:ea typeface="+mn-ea"/>
                          <a:cs typeface="+mn-cs"/>
                        </a:rPr>
                        <a:t>Others</a:t>
                      </a:r>
                      <a:r>
                        <a:rPr lang="en-US" altLang="zh-TW" sz="1800" b="1" kern="1200" baseline="0" dirty="0">
                          <a:solidFill>
                            <a:schemeClr val="tx1"/>
                          </a:solidFill>
                          <a:latin typeface="+mj-lt"/>
                          <a:ea typeface="+mn-ea"/>
                          <a:cs typeface="+mn-cs"/>
                        </a:rPr>
                        <a:t> </a:t>
                      </a:r>
                      <a:endParaRPr lang="zh-TW" altLang="en-US" sz="1800" b="1" kern="1200" dirty="0">
                        <a:solidFill>
                          <a:schemeClr val="tx1"/>
                        </a:solidFill>
                        <a:latin typeface="+mj-lt"/>
                        <a:ea typeface="+mn-ea"/>
                        <a:cs typeface="+mn-cs"/>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328</a:t>
                      </a:r>
                      <a:endParaRPr lang="zh-TW" altLang="en-US" sz="18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9129256"/>
                  </a:ext>
                </a:extLst>
              </a:tr>
              <a:tr h="470428">
                <a:tc>
                  <a:txBody>
                    <a:bodyPr/>
                    <a:lstStyle/>
                    <a:p>
                      <a:pPr marL="0" algn="l" defTabSz="914400" rtl="0" eaLnBrk="1" latinLnBrk="0" hangingPunct="1"/>
                      <a:r>
                        <a:rPr lang="en-US" altLang="zh-TW" sz="1800" b="1" kern="1200" dirty="0">
                          <a:solidFill>
                            <a:schemeClr val="tx1"/>
                          </a:solidFill>
                          <a:latin typeface="+mj-lt"/>
                          <a:ea typeface="+mn-ea"/>
                          <a:cs typeface="+mn-cs"/>
                        </a:rPr>
                        <a:t>Total</a:t>
                      </a:r>
                      <a:r>
                        <a:rPr lang="en-US" altLang="zh-TW" sz="1800" b="1" kern="1200" baseline="0" dirty="0">
                          <a:solidFill>
                            <a:schemeClr val="tx1"/>
                          </a:solidFill>
                          <a:latin typeface="+mj-lt"/>
                          <a:ea typeface="+mn-ea"/>
                          <a:cs typeface="+mn-cs"/>
                        </a:rPr>
                        <a:t> </a:t>
                      </a:r>
                      <a:endParaRPr lang="zh-TW" altLang="en-US" sz="1800" b="1" kern="1200" dirty="0">
                        <a:solidFill>
                          <a:schemeClr val="tx1"/>
                        </a:solidFill>
                        <a:latin typeface="+mj-lt"/>
                        <a:ea typeface="+mn-ea"/>
                        <a:cs typeface="+mn-cs"/>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altLang="zh-TW" sz="1800" b="1" dirty="0">
                          <a:solidFill>
                            <a:srgbClr val="C00000"/>
                          </a:solidFill>
                          <a:latin typeface="+mj-lt"/>
                        </a:rPr>
                        <a:t>2,417</a:t>
                      </a:r>
                      <a:endParaRPr lang="zh-TW" altLang="en-US" sz="1800" b="1" dirty="0">
                        <a:solidFill>
                          <a:srgbClr val="C00000"/>
                        </a:solidFill>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707723053"/>
                  </a:ext>
                </a:extLst>
              </a:tr>
            </a:tbl>
          </a:graphicData>
        </a:graphic>
      </p:graphicFrame>
      <p:sp>
        <p:nvSpPr>
          <p:cNvPr id="10" name="矩形 9"/>
          <p:cNvSpPr/>
          <p:nvPr/>
        </p:nvSpPr>
        <p:spPr>
          <a:xfrm>
            <a:off x="467544" y="404664"/>
            <a:ext cx="1456361" cy="646331"/>
          </a:xfrm>
          <a:prstGeom prst="rect">
            <a:avLst/>
          </a:prstGeom>
        </p:spPr>
        <p:txBody>
          <a:bodyPr wrap="none">
            <a:spAutoFit/>
          </a:bodyPr>
          <a:lstStyle/>
          <a:p>
            <a:pPr>
              <a:spcBef>
                <a:spcPct val="0"/>
              </a:spcBef>
            </a:pPr>
            <a:r>
              <a:rPr lang="en-US" altLang="zh-TW" sz="3600" b="1" dirty="0">
                <a:ea typeface="Microsoft YaHei" pitchFamily="34" charset="-122"/>
                <a:cs typeface="+mj-cs"/>
              </a:rPr>
              <a:t>Scales </a:t>
            </a:r>
            <a:endParaRPr lang="zh-TW" altLang="en-US" sz="3600" b="1" dirty="0">
              <a:ea typeface="Microsoft YaHei" pitchFamily="34" charset="-122"/>
              <a:cs typeface="+mj-cs"/>
            </a:endParaRPr>
          </a:p>
        </p:txBody>
      </p:sp>
    </p:spTree>
    <p:extLst>
      <p:ext uri="{BB962C8B-B14F-4D97-AF65-F5344CB8AC3E}">
        <p14:creationId xmlns:p14="http://schemas.microsoft.com/office/powerpoint/2010/main" val="298129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4">
            <a:extLst>
              <a:ext uri="{FF2B5EF4-FFF2-40B4-BE49-F238E27FC236}">
                <a16:creationId xmlns:a16="http://schemas.microsoft.com/office/drawing/2014/main" id="{0CF5B465-3805-1BC0-798E-524E7082309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graphicFrame>
        <p:nvGraphicFramePr>
          <p:cNvPr id="14" name="Chart 3"/>
          <p:cNvGraphicFramePr/>
          <p:nvPr>
            <p:extLst/>
          </p:nvPr>
        </p:nvGraphicFramePr>
        <p:xfrm>
          <a:off x="4644008" y="1979904"/>
          <a:ext cx="4392488" cy="4617448"/>
        </p:xfrm>
        <a:graphic>
          <a:graphicData uri="http://schemas.openxmlformats.org/drawingml/2006/chart">
            <c:chart xmlns:c="http://schemas.openxmlformats.org/drawingml/2006/chart" xmlns:r="http://schemas.openxmlformats.org/officeDocument/2006/relationships" r:id="rId4"/>
          </a:graphicData>
        </a:graphic>
      </p:graphicFrame>
      <p:sp>
        <p:nvSpPr>
          <p:cNvPr id="10" name="圓角矩形 9"/>
          <p:cNvSpPr/>
          <p:nvPr/>
        </p:nvSpPr>
        <p:spPr>
          <a:xfrm>
            <a:off x="241648" y="1465620"/>
            <a:ext cx="4528750" cy="5203740"/>
          </a:xfrm>
          <a:prstGeom prst="roundRect">
            <a:avLst>
              <a:gd name="adj" fmla="val 6574"/>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ea typeface="Microsoft YaHei" pitchFamily="34" charset="-122"/>
              </a:rPr>
              <a:t>Academy</a:t>
            </a:r>
            <a:endParaRPr lang="zh-TW" altLang="en-US" dirty="0">
              <a:ea typeface="Microsoft YaHei" pitchFamily="34" charset="-122"/>
            </a:endParaRPr>
          </a:p>
        </p:txBody>
      </p:sp>
      <p:sp>
        <p:nvSpPr>
          <p:cNvPr id="4" name="投影片編號版面配置區 3"/>
          <p:cNvSpPr>
            <a:spLocks noGrp="1"/>
          </p:cNvSpPr>
          <p:nvPr>
            <p:ph type="sldNum" sz="quarter" idx="12"/>
          </p:nvPr>
        </p:nvSpPr>
        <p:spPr/>
        <p:txBody>
          <a:bodyPr/>
          <a:lstStyle/>
          <a:p>
            <a:fld id="{CBF0990F-49E1-4FEB-8995-5DD63E1EE8F6}" type="slidenum">
              <a:rPr lang="zh-TW" altLang="en-US" smtClean="0">
                <a:solidFill>
                  <a:prstClr val="black">
                    <a:lumMod val="65000"/>
                    <a:lumOff val="35000"/>
                  </a:prstClr>
                </a:solidFill>
              </a:rPr>
              <a:pPr/>
              <a:t>7</a:t>
            </a:fld>
            <a:endParaRPr lang="zh-TW" altLang="en-US" dirty="0">
              <a:solidFill>
                <a:prstClr val="black">
                  <a:lumMod val="65000"/>
                  <a:lumOff val="35000"/>
                </a:prstClr>
              </a:solidFill>
            </a:endParaRPr>
          </a:p>
        </p:txBody>
      </p:sp>
      <p:sp>
        <p:nvSpPr>
          <p:cNvPr id="7" name="Text Box 12"/>
          <p:cNvSpPr txBox="1">
            <a:spLocks noChangeArrowheads="1"/>
          </p:cNvSpPr>
          <p:nvPr/>
        </p:nvSpPr>
        <p:spPr bwMode="auto">
          <a:xfrm>
            <a:off x="526199" y="6309320"/>
            <a:ext cx="1763542" cy="27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defRPr kumimoji="1">
                <a:solidFill>
                  <a:schemeClr val="tx1"/>
                </a:solidFill>
                <a:latin typeface="Arial" charset="0"/>
                <a:ea typeface="新細明體" pitchFamily="18" charset="-120"/>
              </a:defRPr>
            </a:lvl1pPr>
            <a:lvl2pPr marL="742950" indent="-285750">
              <a:defRPr kumimoji="1">
                <a:solidFill>
                  <a:schemeClr val="tx1"/>
                </a:solidFill>
                <a:latin typeface="Arial" charset="0"/>
                <a:ea typeface="新細明體" pitchFamily="18" charset="-120"/>
              </a:defRPr>
            </a:lvl2pPr>
            <a:lvl3pPr marL="1143000" indent="-228600">
              <a:defRPr kumimoji="1">
                <a:solidFill>
                  <a:schemeClr val="tx1"/>
                </a:solidFill>
                <a:latin typeface="Arial" charset="0"/>
                <a:ea typeface="新細明體" pitchFamily="18" charset="-120"/>
              </a:defRPr>
            </a:lvl3pPr>
            <a:lvl4pPr marL="1600200" indent="-228600">
              <a:defRPr kumimoji="1">
                <a:solidFill>
                  <a:schemeClr val="tx1"/>
                </a:solidFill>
                <a:latin typeface="Arial" charset="0"/>
                <a:ea typeface="新細明體" pitchFamily="18" charset="-120"/>
              </a:defRPr>
            </a:lvl4pPr>
            <a:lvl5pPr marL="2057400" indent="-228600">
              <a:defRPr kumimoji="1">
                <a:solidFill>
                  <a:schemeClr val="tx1"/>
                </a:solidFill>
                <a:latin typeface="Arial" charset="0"/>
                <a:ea typeface="新細明體" pitchFamily="18" charset="-120"/>
              </a:defRPr>
            </a:lvl5pPr>
            <a:lvl6pPr marL="2514600" indent="-228600" fontAlgn="base">
              <a:spcBef>
                <a:spcPct val="0"/>
              </a:spcBef>
              <a:spcAft>
                <a:spcPct val="0"/>
              </a:spcAft>
              <a:defRPr kumimoji="1">
                <a:solidFill>
                  <a:schemeClr val="tx1"/>
                </a:solidFill>
                <a:latin typeface="Arial" charset="0"/>
                <a:ea typeface="新細明體" pitchFamily="18" charset="-120"/>
              </a:defRPr>
            </a:lvl6pPr>
            <a:lvl7pPr marL="2971800" indent="-228600" fontAlgn="base">
              <a:spcBef>
                <a:spcPct val="0"/>
              </a:spcBef>
              <a:spcAft>
                <a:spcPct val="0"/>
              </a:spcAft>
              <a:defRPr kumimoji="1">
                <a:solidFill>
                  <a:schemeClr val="tx1"/>
                </a:solidFill>
                <a:latin typeface="Arial" charset="0"/>
                <a:ea typeface="新細明體" pitchFamily="18" charset="-120"/>
              </a:defRPr>
            </a:lvl7pPr>
            <a:lvl8pPr marL="3429000" indent="-228600" fontAlgn="base">
              <a:spcBef>
                <a:spcPct val="0"/>
              </a:spcBef>
              <a:spcAft>
                <a:spcPct val="0"/>
              </a:spcAft>
              <a:defRPr kumimoji="1">
                <a:solidFill>
                  <a:schemeClr val="tx1"/>
                </a:solidFill>
                <a:latin typeface="Arial" charset="0"/>
                <a:ea typeface="新細明體" pitchFamily="18" charset="-120"/>
              </a:defRPr>
            </a:lvl8pPr>
            <a:lvl9pPr marL="3886200" indent="-228600" fontAlgn="base">
              <a:spcBef>
                <a:spcPct val="0"/>
              </a:spcBef>
              <a:spcAft>
                <a:spcPct val="0"/>
              </a:spcAft>
              <a:defRPr kumimoji="1">
                <a:solidFill>
                  <a:schemeClr val="tx1"/>
                </a:solidFill>
                <a:latin typeface="Arial" charset="0"/>
                <a:ea typeface="新細明體" pitchFamily="18" charset="-120"/>
              </a:defRPr>
            </a:lvl9pPr>
          </a:lstStyle>
          <a:p>
            <a:r>
              <a:rPr lang="en-US" altLang="zh-TW" sz="1200" dirty="0">
                <a:latin typeface="+mj-lt"/>
              </a:rPr>
              <a:t>HR Database: 2023.06.01</a:t>
            </a:r>
            <a:endParaRPr lang="zh-TW" altLang="en-US" sz="1200" dirty="0">
              <a:latin typeface="+mj-lt"/>
            </a:endParaRPr>
          </a:p>
        </p:txBody>
      </p:sp>
      <p:graphicFrame>
        <p:nvGraphicFramePr>
          <p:cNvPr id="8" name="表格 7">
            <a:extLst>
              <a:ext uri="{FF2B5EF4-FFF2-40B4-BE49-F238E27FC236}">
                <a16:creationId xmlns:a16="http://schemas.microsoft.com/office/drawing/2014/main" id="{2C067C1D-E076-A67F-87A3-289D6BCD971D}"/>
              </a:ext>
            </a:extLst>
          </p:cNvPr>
          <p:cNvGraphicFramePr>
            <a:graphicFrameLocks noGrp="1"/>
          </p:cNvGraphicFramePr>
          <p:nvPr>
            <p:extLst>
              <p:ext uri="{D42A27DB-BD31-4B8C-83A1-F6EECF244321}">
                <p14:modId xmlns:p14="http://schemas.microsoft.com/office/powerpoint/2010/main" val="2230885534"/>
              </p:ext>
            </p:extLst>
          </p:nvPr>
        </p:nvGraphicFramePr>
        <p:xfrm>
          <a:off x="539552" y="1734043"/>
          <a:ext cx="4032448" cy="2219868"/>
        </p:xfrm>
        <a:graphic>
          <a:graphicData uri="http://schemas.openxmlformats.org/drawingml/2006/table">
            <a:tbl>
              <a:tblPr firstRow="1" firstCol="1">
                <a:tableStyleId>{72833802-FEF1-4C79-8D5D-14CF1EAF98D9}</a:tableStyleId>
              </a:tblPr>
              <a:tblGrid>
                <a:gridCol w="2304256">
                  <a:extLst>
                    <a:ext uri="{9D8B030D-6E8A-4147-A177-3AD203B41FA5}">
                      <a16:colId xmlns:a16="http://schemas.microsoft.com/office/drawing/2014/main" val="2095948253"/>
                    </a:ext>
                  </a:extLst>
                </a:gridCol>
                <a:gridCol w="1728192">
                  <a:extLst>
                    <a:ext uri="{9D8B030D-6E8A-4147-A177-3AD203B41FA5}">
                      <a16:colId xmlns:a16="http://schemas.microsoft.com/office/drawing/2014/main" val="1401584274"/>
                    </a:ext>
                  </a:extLst>
                </a:gridCol>
              </a:tblGrid>
              <a:tr h="360986">
                <a:tc>
                  <a:txBody>
                    <a:bodyPr/>
                    <a:lstStyle/>
                    <a:p>
                      <a:pPr algn="l"/>
                      <a:r>
                        <a:rPr lang="en-US" altLang="zh-TW" sz="1800" b="1" kern="1200" dirty="0">
                          <a:solidFill>
                            <a:schemeClr val="bg1"/>
                          </a:solidFill>
                          <a:latin typeface="+mj-lt"/>
                          <a:ea typeface="+mn-ea"/>
                          <a:cs typeface="+mn-cs"/>
                        </a:rPr>
                        <a:t>Attending Physician</a:t>
                      </a:r>
                      <a:endParaRPr lang="zh-TW" altLang="en-US" sz="1800" b="1" kern="1200" dirty="0">
                        <a:solidFill>
                          <a:schemeClr val="bg1"/>
                        </a:solidFill>
                        <a:latin typeface="+mj-lt"/>
                        <a:ea typeface="+mn-ea"/>
                        <a:cs typeface="+mn-cs"/>
                      </a:endParaRPr>
                    </a:p>
                  </a:txBody>
                  <a:tcPr anchor="ctr">
                    <a:lnL w="9525" cap="flat" cmpd="sng" algn="ctr">
                      <a:noFill/>
                      <a:prstDash val="solid"/>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tc>
                  <a:txBody>
                    <a:bodyPr/>
                    <a:lstStyle/>
                    <a:p>
                      <a:pPr algn="ctr"/>
                      <a:r>
                        <a:rPr lang="en-US" altLang="zh-TW" sz="1800" dirty="0">
                          <a:latin typeface="+mj-lt"/>
                        </a:rPr>
                        <a:t>Number</a:t>
                      </a:r>
                      <a:endParaRPr lang="zh-TW" altLang="en-US" sz="1800" dirty="0">
                        <a:latin typeface="+mj-lt"/>
                      </a:endParaRPr>
                    </a:p>
                  </a:txBody>
                  <a:tcPr anchor="ctr">
                    <a:lnL>
                      <a:noFill/>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extLst>
                  <a:ext uri="{0D108BD9-81ED-4DB2-BD59-A6C34878D82A}">
                    <a16:rowId xmlns:a16="http://schemas.microsoft.com/office/drawing/2014/main" val="3294976296"/>
                  </a:ext>
                </a:extLst>
              </a:tr>
              <a:tr h="360986">
                <a:tc>
                  <a:txBody>
                    <a:bodyPr/>
                    <a:lstStyle/>
                    <a:p>
                      <a:pPr algn="l"/>
                      <a:r>
                        <a:rPr lang="en-US" altLang="zh-TW" sz="1800" dirty="0">
                          <a:latin typeface="+mj-lt"/>
                        </a:rPr>
                        <a:t>professor</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j-lt"/>
                          <a:ea typeface="+mn-ea"/>
                          <a:cs typeface="+mn-cs"/>
                        </a:rPr>
                        <a:t>33</a:t>
                      </a:r>
                      <a:endParaRPr lang="zh-TW" altLang="en-US" sz="1800" kern="1200" dirty="0">
                        <a:solidFill>
                          <a:schemeClr val="tx1"/>
                        </a:solidFill>
                        <a:latin typeface="+mj-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0879574"/>
                  </a:ext>
                </a:extLst>
              </a:tr>
              <a:tr h="360986">
                <a:tc>
                  <a:txBody>
                    <a:bodyPr/>
                    <a:lstStyle/>
                    <a:p>
                      <a:pPr algn="l"/>
                      <a:r>
                        <a:rPr lang="en-US" altLang="zh-TW" sz="1800" dirty="0">
                          <a:latin typeface="+mj-lt"/>
                        </a:rPr>
                        <a:t>Associate</a:t>
                      </a:r>
                      <a:r>
                        <a:rPr lang="en-US" altLang="zh-TW" sz="1800" baseline="0" dirty="0">
                          <a:latin typeface="+mj-lt"/>
                        </a:rPr>
                        <a:t> professor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j-lt"/>
                          <a:ea typeface="+mn-ea"/>
                          <a:cs typeface="+mn-cs"/>
                        </a:rPr>
                        <a:t>29</a:t>
                      </a:r>
                      <a:endParaRPr lang="zh-TW" altLang="en-US" sz="1800" kern="1200" dirty="0">
                        <a:solidFill>
                          <a:schemeClr val="tx1"/>
                        </a:solidFill>
                        <a:latin typeface="+mj-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2853663"/>
                  </a:ext>
                </a:extLst>
              </a:tr>
              <a:tr h="360986">
                <a:tc>
                  <a:txBody>
                    <a:bodyPr/>
                    <a:lstStyle/>
                    <a:p>
                      <a:pPr algn="l"/>
                      <a:r>
                        <a:rPr lang="en-US" altLang="zh-TW" sz="1800" dirty="0">
                          <a:latin typeface="+mj-lt"/>
                        </a:rPr>
                        <a:t>Assistant professor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j-lt"/>
                          <a:ea typeface="+mn-ea"/>
                          <a:cs typeface="+mn-cs"/>
                        </a:rPr>
                        <a:t>45</a:t>
                      </a:r>
                      <a:endParaRPr lang="zh-TW" altLang="en-US" sz="1800" kern="1200" dirty="0">
                        <a:solidFill>
                          <a:schemeClr val="tx1"/>
                        </a:solidFill>
                        <a:latin typeface="+mj-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0986">
                <a:tc>
                  <a:txBody>
                    <a:bodyPr/>
                    <a:lstStyle/>
                    <a:p>
                      <a:pPr algn="l"/>
                      <a:r>
                        <a:rPr lang="en-US" altLang="zh-TW" sz="1800" dirty="0">
                          <a:latin typeface="+mj-lt"/>
                        </a:rPr>
                        <a:t>Lecturer</a:t>
                      </a:r>
                      <a:r>
                        <a:rPr lang="en-US" altLang="zh-TW" sz="1800" baseline="0" dirty="0">
                          <a:latin typeface="+mj-lt"/>
                        </a:rPr>
                        <a:t>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j-lt"/>
                          <a:ea typeface="+mn-ea"/>
                          <a:cs typeface="+mn-cs"/>
                        </a:rPr>
                        <a:t>20</a:t>
                      </a:r>
                      <a:endParaRPr lang="zh-TW" altLang="en-US" sz="1800" kern="1200" dirty="0">
                        <a:solidFill>
                          <a:schemeClr val="tx1"/>
                        </a:solidFill>
                        <a:latin typeface="+mj-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510939"/>
                  </a:ext>
                </a:extLst>
              </a:tr>
              <a:tr h="391068">
                <a:tc>
                  <a:txBody>
                    <a:bodyPr/>
                    <a:lstStyle/>
                    <a:p>
                      <a:pPr algn="l"/>
                      <a:r>
                        <a:rPr lang="en-US" altLang="zh-TW" sz="1800" dirty="0">
                          <a:latin typeface="+mj-lt"/>
                        </a:rPr>
                        <a:t>Total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800" b="1" dirty="0">
                          <a:solidFill>
                            <a:srgbClr val="C00000"/>
                          </a:solidFill>
                          <a:latin typeface="+mj-lt"/>
                        </a:rPr>
                        <a:t>127</a:t>
                      </a:r>
                      <a:endParaRPr lang="zh-TW" altLang="en-US" sz="1800" b="1" dirty="0">
                        <a:solidFill>
                          <a:srgbClr val="C00000"/>
                        </a:solidFill>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707723053"/>
                  </a:ext>
                </a:extLst>
              </a:tr>
            </a:tbl>
          </a:graphicData>
        </a:graphic>
      </p:graphicFrame>
      <p:grpSp>
        <p:nvGrpSpPr>
          <p:cNvPr id="11" name="群組 10"/>
          <p:cNvGrpSpPr/>
          <p:nvPr/>
        </p:nvGrpSpPr>
        <p:grpSpPr>
          <a:xfrm>
            <a:off x="4850640" y="1735781"/>
            <a:ext cx="4230741" cy="954107"/>
            <a:chOff x="4139950" y="1267467"/>
            <a:chExt cx="4230741" cy="954107"/>
          </a:xfrm>
        </p:grpSpPr>
        <p:pic>
          <p:nvPicPr>
            <p:cNvPr id="13" name="Picture 2" descr="D:\Teliss_Tong\Copy\定期备份\工作备份\！PPT图片及版面资源\06-PPT精选插图\12-标签\方形阴影.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39951" y="1646671"/>
              <a:ext cx="4041839" cy="305903"/>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p:cNvSpPr txBox="1"/>
            <p:nvPr/>
          </p:nvSpPr>
          <p:spPr>
            <a:xfrm>
              <a:off x="4139950" y="1267467"/>
              <a:ext cx="4230741" cy="954107"/>
            </a:xfrm>
            <a:prstGeom prst="rect">
              <a:avLst/>
            </a:prstGeom>
            <a:solidFill>
              <a:srgbClr val="FFFF00"/>
            </a:solidFill>
          </p:spPr>
          <p:txBody>
            <a:bodyPr wrap="square" rtlCol="0">
              <a:spAutoFit/>
            </a:bodyPr>
            <a:lstStyle/>
            <a:p>
              <a:pPr algn="ctr"/>
              <a:r>
                <a:rPr lang="en-US" altLang="zh-TW" sz="2800" b="1" dirty="0">
                  <a:solidFill>
                    <a:srgbClr val="C00000"/>
                  </a:solidFill>
                  <a:latin typeface="Arial Black" pitchFamily="34" charset="0"/>
                  <a:ea typeface="微軟正黑體" pitchFamily="34" charset="-120"/>
                  <a:cs typeface="Arial" pitchFamily="34" charset="0"/>
                </a:rPr>
                <a:t>45% of total attending physician </a:t>
              </a:r>
              <a:endParaRPr lang="zh-TW" altLang="en-US" sz="2400" b="1" dirty="0">
                <a:solidFill>
                  <a:srgbClr val="C00000"/>
                </a:solidFill>
                <a:latin typeface="Arial" pitchFamily="34" charset="0"/>
                <a:ea typeface="微軟正黑體" pitchFamily="34" charset="-120"/>
                <a:cs typeface="Arial" pitchFamily="34" charset="0"/>
              </a:endParaRPr>
            </a:p>
          </p:txBody>
        </p:sp>
      </p:grpSp>
      <p:sp>
        <p:nvSpPr>
          <p:cNvPr id="19" name="矩形 18"/>
          <p:cNvSpPr/>
          <p:nvPr/>
        </p:nvSpPr>
        <p:spPr>
          <a:xfrm>
            <a:off x="0" y="476672"/>
            <a:ext cx="395537" cy="74857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0" name="Chart 3"/>
          <p:cNvGraphicFramePr/>
          <p:nvPr>
            <p:extLst>
              <p:ext uri="{D42A27DB-BD31-4B8C-83A1-F6EECF244321}">
                <p14:modId xmlns:p14="http://schemas.microsoft.com/office/powerpoint/2010/main" val="927029348"/>
              </p:ext>
            </p:extLst>
          </p:nvPr>
        </p:nvGraphicFramePr>
        <p:xfrm>
          <a:off x="4088692" y="2640911"/>
          <a:ext cx="5565736" cy="334682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表格 20">
            <a:extLst>
              <a:ext uri="{FF2B5EF4-FFF2-40B4-BE49-F238E27FC236}">
                <a16:creationId xmlns:a16="http://schemas.microsoft.com/office/drawing/2014/main" id="{2C067C1D-E076-A67F-87A3-289D6BCD971D}"/>
              </a:ext>
            </a:extLst>
          </p:cNvPr>
          <p:cNvGraphicFramePr>
            <a:graphicFrameLocks noGrp="1"/>
          </p:cNvGraphicFramePr>
          <p:nvPr>
            <p:extLst>
              <p:ext uri="{D42A27DB-BD31-4B8C-83A1-F6EECF244321}">
                <p14:modId xmlns:p14="http://schemas.microsoft.com/office/powerpoint/2010/main" val="63418641"/>
              </p:ext>
            </p:extLst>
          </p:nvPr>
        </p:nvGraphicFramePr>
        <p:xfrm>
          <a:off x="539552" y="4077072"/>
          <a:ext cx="4032448" cy="2219868"/>
        </p:xfrm>
        <a:graphic>
          <a:graphicData uri="http://schemas.openxmlformats.org/drawingml/2006/table">
            <a:tbl>
              <a:tblPr firstRow="1" firstCol="1">
                <a:tableStyleId>{72833802-FEF1-4C79-8D5D-14CF1EAF98D9}</a:tableStyleId>
              </a:tblPr>
              <a:tblGrid>
                <a:gridCol w="2304256">
                  <a:extLst>
                    <a:ext uri="{9D8B030D-6E8A-4147-A177-3AD203B41FA5}">
                      <a16:colId xmlns:a16="http://schemas.microsoft.com/office/drawing/2014/main" val="2095948253"/>
                    </a:ext>
                  </a:extLst>
                </a:gridCol>
                <a:gridCol w="1728192">
                  <a:extLst>
                    <a:ext uri="{9D8B030D-6E8A-4147-A177-3AD203B41FA5}">
                      <a16:colId xmlns:a16="http://schemas.microsoft.com/office/drawing/2014/main" val="1401584274"/>
                    </a:ext>
                  </a:extLst>
                </a:gridCol>
              </a:tblGrid>
              <a:tr h="360986">
                <a:tc>
                  <a:txBody>
                    <a:bodyPr/>
                    <a:lstStyle/>
                    <a:p>
                      <a:pPr algn="l"/>
                      <a:r>
                        <a:rPr lang="en-US" altLang="zh-TW" sz="1800" b="1" kern="1200" dirty="0">
                          <a:solidFill>
                            <a:schemeClr val="bg1"/>
                          </a:solidFill>
                          <a:latin typeface="+mn-lt"/>
                          <a:ea typeface="+mn-ea"/>
                          <a:cs typeface="+mn-cs"/>
                        </a:rPr>
                        <a:t>Medical staff </a:t>
                      </a:r>
                      <a:endParaRPr lang="zh-TW" altLang="en-US" sz="1800" b="1" kern="1200" dirty="0">
                        <a:solidFill>
                          <a:schemeClr val="bg1"/>
                        </a:solidFill>
                        <a:latin typeface="+mn-lt"/>
                        <a:ea typeface="+mn-ea"/>
                        <a:cs typeface="+mn-cs"/>
                      </a:endParaRPr>
                    </a:p>
                  </a:txBody>
                  <a:tcPr anchor="ctr">
                    <a:lnL w="9525" cap="flat" cmpd="sng" algn="ctr">
                      <a:noFill/>
                      <a:prstDash val="solid"/>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tc>
                  <a:txBody>
                    <a:bodyPr/>
                    <a:lstStyle/>
                    <a:p>
                      <a:pPr algn="ctr"/>
                      <a:r>
                        <a:rPr lang="en-US" altLang="zh-TW" sz="1800" dirty="0"/>
                        <a:t>Number </a:t>
                      </a:r>
                      <a:endParaRPr lang="zh-TW" altLang="en-US" sz="1800" dirty="0"/>
                    </a:p>
                  </a:txBody>
                  <a:tcPr anchor="ctr">
                    <a:lnL>
                      <a:noFill/>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extLst>
                  <a:ext uri="{0D108BD9-81ED-4DB2-BD59-A6C34878D82A}">
                    <a16:rowId xmlns:a16="http://schemas.microsoft.com/office/drawing/2014/main" val="3294976296"/>
                  </a:ext>
                </a:extLst>
              </a:tr>
              <a:tr h="360986">
                <a:tc>
                  <a:txBody>
                    <a:bodyPr/>
                    <a:lstStyle/>
                    <a:p>
                      <a:pPr algn="l"/>
                      <a:r>
                        <a:rPr lang="en-US" altLang="zh-TW" sz="1800" dirty="0"/>
                        <a:t>professor</a:t>
                      </a:r>
                      <a:endParaRPr lang="zh-TW" altLang="en-US" sz="1800" dirty="0"/>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n-lt"/>
                          <a:ea typeface="+mn-ea"/>
                          <a:cs typeface="+mn-cs"/>
                        </a:rPr>
                        <a:t>1</a:t>
                      </a:r>
                      <a:endParaRPr lang="zh-TW" altLang="en-US" sz="1800" kern="1200" dirty="0">
                        <a:solidFill>
                          <a:schemeClr val="tx1"/>
                        </a:solidFill>
                        <a:latin typeface="+mn-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0879574"/>
                  </a:ext>
                </a:extLst>
              </a:tr>
              <a:tr h="360986">
                <a:tc>
                  <a:txBody>
                    <a:bodyPr/>
                    <a:lstStyle/>
                    <a:p>
                      <a:pPr algn="l"/>
                      <a:r>
                        <a:rPr lang="en-US" altLang="zh-TW" sz="1800" dirty="0"/>
                        <a:t>Associate</a:t>
                      </a:r>
                      <a:r>
                        <a:rPr lang="en-US" altLang="zh-TW" sz="1800" baseline="0" dirty="0"/>
                        <a:t> professor </a:t>
                      </a:r>
                      <a:endParaRPr lang="zh-TW" altLang="en-US" sz="1800" dirty="0"/>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n-lt"/>
                          <a:ea typeface="+mn-ea"/>
                          <a:cs typeface="+mn-cs"/>
                        </a:rPr>
                        <a:t>5</a:t>
                      </a:r>
                      <a:endParaRPr lang="zh-TW" altLang="en-US" sz="1800" kern="1200" dirty="0">
                        <a:solidFill>
                          <a:schemeClr val="tx1"/>
                        </a:solidFill>
                        <a:latin typeface="+mn-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2853663"/>
                  </a:ext>
                </a:extLst>
              </a:tr>
              <a:tr h="360986">
                <a:tc>
                  <a:txBody>
                    <a:bodyPr/>
                    <a:lstStyle/>
                    <a:p>
                      <a:pPr algn="l"/>
                      <a:r>
                        <a:rPr lang="en-US" altLang="zh-TW" sz="1800" dirty="0"/>
                        <a:t>Assistant professor </a:t>
                      </a:r>
                      <a:endParaRPr lang="zh-TW" altLang="en-US" sz="1800" dirty="0"/>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n-lt"/>
                          <a:ea typeface="+mn-ea"/>
                          <a:cs typeface="+mn-cs"/>
                        </a:rPr>
                        <a:t>12</a:t>
                      </a:r>
                      <a:endParaRPr lang="zh-TW" altLang="en-US" sz="1800" kern="1200" dirty="0">
                        <a:solidFill>
                          <a:schemeClr val="tx1"/>
                        </a:solidFill>
                        <a:latin typeface="+mn-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0986">
                <a:tc>
                  <a:txBody>
                    <a:bodyPr/>
                    <a:lstStyle/>
                    <a:p>
                      <a:pPr algn="l"/>
                      <a:r>
                        <a:rPr lang="en-US" altLang="zh-TW" sz="1800" dirty="0"/>
                        <a:t>Lecturer</a:t>
                      </a:r>
                      <a:r>
                        <a:rPr lang="en-US" altLang="zh-TW" sz="1800" baseline="0" dirty="0"/>
                        <a:t> </a:t>
                      </a:r>
                      <a:endParaRPr lang="zh-TW" altLang="en-US" sz="1800" dirty="0"/>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n-lt"/>
                          <a:ea typeface="+mn-ea"/>
                          <a:cs typeface="+mn-cs"/>
                        </a:rPr>
                        <a:t>31</a:t>
                      </a:r>
                      <a:endParaRPr lang="zh-TW" altLang="en-US" sz="1800" kern="1200" dirty="0">
                        <a:solidFill>
                          <a:schemeClr val="tx1"/>
                        </a:solidFill>
                        <a:latin typeface="+mn-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510939"/>
                  </a:ext>
                </a:extLst>
              </a:tr>
              <a:tr h="391068">
                <a:tc>
                  <a:txBody>
                    <a:bodyPr/>
                    <a:lstStyle/>
                    <a:p>
                      <a:pPr algn="l"/>
                      <a:r>
                        <a:rPr lang="en-US" altLang="zh-TW" sz="1800" dirty="0"/>
                        <a:t>Total </a:t>
                      </a:r>
                      <a:endParaRPr lang="zh-TW" altLang="en-US" sz="1800" dirty="0"/>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800" b="1" dirty="0">
                          <a:solidFill>
                            <a:srgbClr val="C00000"/>
                          </a:solidFill>
                        </a:rPr>
                        <a:t>49</a:t>
                      </a:r>
                      <a:endParaRPr lang="zh-TW" altLang="en-US" sz="1800" b="1" dirty="0">
                        <a:solidFill>
                          <a:srgbClr val="C00000"/>
                        </a:solidFill>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707723053"/>
                  </a:ext>
                </a:extLst>
              </a:tr>
            </a:tbl>
          </a:graphicData>
        </a:graphic>
      </p:graphicFrame>
    </p:spTree>
    <p:extLst>
      <p:ext uri="{BB962C8B-B14F-4D97-AF65-F5344CB8AC3E}">
        <p14:creationId xmlns:p14="http://schemas.microsoft.com/office/powerpoint/2010/main" val="361936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a:xfrm>
            <a:off x="6559205" y="6356350"/>
            <a:ext cx="2594667" cy="365125"/>
          </a:xfrm>
        </p:spPr>
        <p:txBody>
          <a:bodyPr/>
          <a:lstStyle/>
          <a:p>
            <a:fld id="{CBF0990F-49E1-4FEB-8995-5DD63E1EE8F6}" type="slidenum">
              <a:rPr lang="zh-TW" altLang="en-US" smtClean="0">
                <a:solidFill>
                  <a:prstClr val="black">
                    <a:tint val="75000"/>
                  </a:prstClr>
                </a:solidFill>
              </a:rPr>
              <a:pPr/>
              <a:t>8</a:t>
            </a:fld>
            <a:endParaRPr lang="zh-TW" altLang="en-US">
              <a:solidFill>
                <a:prstClr val="black">
                  <a:tint val="75000"/>
                </a:prstClr>
              </a:solidFill>
            </a:endParaRPr>
          </a:p>
        </p:txBody>
      </p:sp>
      <p:pic>
        <p:nvPicPr>
          <p:cNvPr id="4" name="Picture 3" descr="C:\Users\Administrator\Desktop\未标题-1.jpg">
            <a:extLst>
              <a:ext uri="{FF2B5EF4-FFF2-40B4-BE49-F238E27FC236}">
                <a16:creationId xmlns:a16="http://schemas.microsoft.com/office/drawing/2014/main" id="{8C2890D9-160E-34D7-25B1-B613F511457A}"/>
              </a:ext>
            </a:extLst>
          </p:cNvPr>
          <p:cNvPicPr>
            <a:picLocks noChangeAspect="1" noChangeArrowheads="1"/>
          </p:cNvPicPr>
          <p:nvPr/>
        </p:nvPicPr>
        <p:blipFill>
          <a:blip r:embed="rId3" cstate="print">
            <a:alphaModFix amt="50000"/>
            <a:extLst>
              <a:ext uri="{BEBA8EAE-BF5A-486C-A8C5-ECC9F3942E4B}">
                <a14:imgProps xmlns:a14="http://schemas.microsoft.com/office/drawing/2010/main">
                  <a14:imgLayer r:embed="rId4">
                    <a14:imgEffect>
                      <a14:backgroundRemoval t="8526" b="99822" l="10000" r="99100">
                        <a14:foregroundMark x1="62700" y1="42451" x2="62700" y2="49911"/>
                        <a14:foregroundMark x1="96100" y1="12433" x2="94900" y2="80284"/>
                        <a14:foregroundMark x1="94900" y1="80284" x2="94000" y2="84014"/>
                        <a14:foregroundMark x1="99400" y1="9236" x2="98600" y2="85435"/>
                        <a14:foregroundMark x1="98600" y1="85435" x2="95400" y2="96803"/>
                        <a14:foregroundMark x1="95400" y1="96803" x2="93400" y2="97513"/>
                        <a14:foregroundMark x1="99100" y1="22735" x2="99000" y2="90231"/>
                        <a14:foregroundMark x1="95000" y1="8526" x2="95000" y2="8526"/>
                        <a14:foregroundMark x1="73600" y1="37655" x2="71700" y2="49734"/>
                        <a14:foregroundMark x1="77900" y1="44938" x2="77900" y2="44938"/>
                        <a14:foregroundMark x1="77900" y1="43517" x2="77100" y2="48490"/>
                        <a14:foregroundMark x1="81100" y1="48490" x2="80400" y2="55595"/>
                        <a14:foregroundMark x1="90000" y1="60213" x2="88600" y2="73002"/>
                        <a14:foregroundMark x1="70700" y1="77265" x2="74000" y2="88988"/>
                        <a14:foregroundMark x1="74000" y1="88988" x2="72900" y2="90941"/>
                        <a14:foregroundMark x1="69500" y1="67140" x2="68200" y2="71758"/>
                        <a14:foregroundMark x1="59200" y1="70337" x2="59200" y2="70337"/>
                        <a14:foregroundMark x1="59200" y1="68917" x2="59200" y2="72824"/>
                        <a14:foregroundMark x1="63700" y1="81172" x2="63700" y2="83837"/>
                        <a14:foregroundMark x1="67300" y1="82593" x2="66900" y2="85790"/>
                        <a14:foregroundMark x1="61600" y1="78330" x2="61600" y2="78330"/>
                        <a14:foregroundMark x1="60700" y1="87922" x2="60700" y2="87922"/>
                        <a14:foregroundMark x1="62500" y1="88455" x2="62500" y2="88455"/>
                        <a14:foregroundMark x1="63200" y1="95560" x2="63200" y2="95560"/>
                        <a14:foregroundMark x1="67100" y1="96625" x2="67100" y2="96625"/>
                        <a14:foregroundMark x1="69400" y1="90586" x2="69400" y2="90586"/>
                        <a14:foregroundMark x1="67700" y1="88099" x2="67700" y2="88099"/>
                        <a14:foregroundMark x1="74400" y1="98046" x2="74400" y2="98046"/>
                        <a14:foregroundMark x1="55900" y1="80284" x2="55900" y2="80284"/>
                        <a14:foregroundMark x1="57100" y1="85435" x2="57100" y2="85435"/>
                        <a14:foregroundMark x1="54500" y1="91474" x2="54500" y2="91474"/>
                        <a14:foregroundMark x1="52600" y1="89165" x2="52600" y2="89165"/>
                        <a14:foregroundMark x1="53600" y1="96625" x2="53600" y2="96625"/>
                        <a14:foregroundMark x1="52300" y1="88632" x2="52300" y2="88632"/>
                        <a14:foregroundMark x1="57700" y1="99467" x2="57700" y2="99467"/>
                        <a14:foregroundMark x1="64500" y1="99822" x2="64500" y2="99822"/>
                        <a14:foregroundMark x1="66400" y1="92185" x2="66400" y2="92185"/>
                        <a14:foregroundMark x1="61100" y1="94316" x2="61100" y2="94316"/>
                        <a14:foregroundMark x1="70800" y1="89876" x2="70800" y2="89876"/>
                        <a14:foregroundMark x1="51300" y1="86146" x2="51300" y2="86146"/>
                      </a14:backgroundRemoval>
                    </a14:imgEffect>
                  </a14:imgLayer>
                </a14:imgProps>
              </a:ext>
            </a:extLst>
          </a:blip>
          <a:srcRect/>
          <a:stretch>
            <a:fillRect/>
          </a:stretch>
        </p:blipFill>
        <p:spPr bwMode="auto">
          <a:xfrm>
            <a:off x="-1208817" y="44624"/>
            <a:ext cx="10389329" cy="6840760"/>
          </a:xfrm>
          <a:prstGeom prst="rect">
            <a:avLst/>
          </a:prstGeom>
          <a:noFill/>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07" y="2015950"/>
            <a:ext cx="4345031" cy="39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群組 8">
            <a:extLst>
              <a:ext uri="{FF2B5EF4-FFF2-40B4-BE49-F238E27FC236}">
                <a16:creationId xmlns:a16="http://schemas.microsoft.com/office/drawing/2014/main" id="{DA32CB70-8361-C2F7-CFFE-5E24FF74F34E}"/>
              </a:ext>
            </a:extLst>
          </p:cNvPr>
          <p:cNvGrpSpPr/>
          <p:nvPr/>
        </p:nvGrpSpPr>
        <p:grpSpPr>
          <a:xfrm>
            <a:off x="4283968" y="1369003"/>
            <a:ext cx="6308133" cy="5034578"/>
            <a:chOff x="5004048" y="1289995"/>
            <a:chExt cx="3884519" cy="5034578"/>
          </a:xfrm>
        </p:grpSpPr>
        <p:sp>
          <p:nvSpPr>
            <p:cNvPr id="10" name="矩形: 圓角 76">
              <a:extLst>
                <a:ext uri="{FF2B5EF4-FFF2-40B4-BE49-F238E27FC236}">
                  <a16:creationId xmlns:a16="http://schemas.microsoft.com/office/drawing/2014/main" id="{D978614E-271A-FF71-440B-2CBC028DC30B}"/>
                </a:ext>
              </a:extLst>
            </p:cNvPr>
            <p:cNvSpPr/>
            <p:nvPr/>
          </p:nvSpPr>
          <p:spPr>
            <a:xfrm>
              <a:off x="5446480" y="5449588"/>
              <a:ext cx="2422217" cy="805614"/>
            </a:xfrm>
            <a:prstGeom prst="roundRect">
              <a:avLst/>
            </a:prstGeom>
            <a:gradFill flip="none" rotWithShape="1">
              <a:gsLst>
                <a:gs pos="0">
                  <a:srgbClr val="E66C7D">
                    <a:shade val="30000"/>
                    <a:satMod val="115000"/>
                  </a:srgbClr>
                </a:gs>
                <a:gs pos="50000">
                  <a:srgbClr val="E66C7D">
                    <a:shade val="67500"/>
                    <a:satMod val="115000"/>
                  </a:srgbClr>
                </a:gs>
                <a:gs pos="100000">
                  <a:srgbClr val="E66C7D">
                    <a:shade val="100000"/>
                    <a:satMod val="115000"/>
                  </a:srgbClr>
                </a:gs>
              </a:gsLst>
              <a:lin ang="8100000" scaled="1"/>
              <a:tileRect/>
            </a:gradFill>
            <a:ln w="25400" cap="flat" cmpd="sng" algn="ctr">
              <a:noFill/>
              <a:prstDash val="solid"/>
            </a:ln>
            <a:effectLst/>
          </p:spPr>
          <p:txBody>
            <a:bodyPr rtlCol="0" anchor="ctr"/>
            <a:lstStyle/>
            <a:p>
              <a:pPr algn="ctr">
                <a:defRPr/>
              </a:pPr>
              <a:endParaRPr lang="zh-TW" altLang="en-US" b="1" kern="0">
                <a:solidFill>
                  <a:prstClr val="white"/>
                </a:solidFill>
                <a:latin typeface="Calibri"/>
                <a:ea typeface="新細明體" panose="02020500000000000000" pitchFamily="18" charset="-120"/>
              </a:endParaRPr>
            </a:p>
          </p:txBody>
        </p:sp>
        <p:sp>
          <p:nvSpPr>
            <p:cNvPr id="11" name="矩形: 圓角 75">
              <a:extLst>
                <a:ext uri="{FF2B5EF4-FFF2-40B4-BE49-F238E27FC236}">
                  <a16:creationId xmlns:a16="http://schemas.microsoft.com/office/drawing/2014/main" id="{091D6225-737B-0637-862D-78EF2F46E098}"/>
                </a:ext>
              </a:extLst>
            </p:cNvPr>
            <p:cNvSpPr/>
            <p:nvPr/>
          </p:nvSpPr>
          <p:spPr>
            <a:xfrm>
              <a:off x="5446480" y="4422383"/>
              <a:ext cx="2422217" cy="805614"/>
            </a:xfrm>
            <a:prstGeom prst="roundRect">
              <a:avLst/>
            </a:prstGeom>
            <a:gradFill flip="none" rotWithShape="1">
              <a:gsLst>
                <a:gs pos="0">
                  <a:srgbClr val="8064A2">
                    <a:lumMod val="75000"/>
                    <a:shade val="30000"/>
                    <a:satMod val="115000"/>
                  </a:srgbClr>
                </a:gs>
                <a:gs pos="50000">
                  <a:srgbClr val="8064A2">
                    <a:lumMod val="75000"/>
                    <a:shade val="67500"/>
                    <a:satMod val="115000"/>
                  </a:srgbClr>
                </a:gs>
                <a:gs pos="100000">
                  <a:srgbClr val="8064A2">
                    <a:lumMod val="75000"/>
                    <a:shade val="100000"/>
                    <a:satMod val="115000"/>
                  </a:srgbClr>
                </a:gs>
              </a:gsLst>
              <a:lin ang="8100000" scaled="1"/>
              <a:tileRect/>
            </a:gradFill>
            <a:ln w="25400" cap="flat" cmpd="sng" algn="ctr">
              <a:noFill/>
              <a:prstDash val="solid"/>
            </a:ln>
            <a:effectLst/>
          </p:spPr>
          <p:txBody>
            <a:bodyPr rtlCol="0" anchor="ctr"/>
            <a:lstStyle/>
            <a:p>
              <a:pPr algn="ctr">
                <a:defRPr/>
              </a:pPr>
              <a:endParaRPr lang="zh-TW" altLang="en-US" b="1" kern="0">
                <a:solidFill>
                  <a:prstClr val="white"/>
                </a:solidFill>
                <a:latin typeface="Calibri"/>
                <a:ea typeface="新細明體" panose="02020500000000000000" pitchFamily="18" charset="-120"/>
              </a:endParaRPr>
            </a:p>
          </p:txBody>
        </p:sp>
        <p:sp>
          <p:nvSpPr>
            <p:cNvPr id="12" name="矩形: 圓角 74">
              <a:extLst>
                <a:ext uri="{FF2B5EF4-FFF2-40B4-BE49-F238E27FC236}">
                  <a16:creationId xmlns:a16="http://schemas.microsoft.com/office/drawing/2014/main" id="{5753950D-E50B-A9D7-C3DC-7226338BC73C}"/>
                </a:ext>
              </a:extLst>
            </p:cNvPr>
            <p:cNvSpPr/>
            <p:nvPr/>
          </p:nvSpPr>
          <p:spPr>
            <a:xfrm>
              <a:off x="5446480" y="3395178"/>
              <a:ext cx="2422217" cy="805614"/>
            </a:xfrm>
            <a:prstGeom prst="roundRect">
              <a:avLst/>
            </a:prstGeom>
            <a:gradFill flip="none" rotWithShape="1">
              <a:gsLst>
                <a:gs pos="0">
                  <a:srgbClr val="9BBB59">
                    <a:lumMod val="75000"/>
                    <a:shade val="30000"/>
                    <a:satMod val="115000"/>
                  </a:srgbClr>
                </a:gs>
                <a:gs pos="50000">
                  <a:srgbClr val="9BBB59">
                    <a:lumMod val="75000"/>
                    <a:shade val="67500"/>
                    <a:satMod val="115000"/>
                  </a:srgbClr>
                </a:gs>
                <a:gs pos="100000">
                  <a:srgbClr val="9BBB59">
                    <a:lumMod val="75000"/>
                    <a:shade val="100000"/>
                    <a:satMod val="115000"/>
                  </a:srgbClr>
                </a:gs>
              </a:gsLst>
              <a:lin ang="8100000" scaled="1"/>
              <a:tileRect/>
            </a:gradFill>
            <a:ln w="25400" cap="flat" cmpd="sng" algn="ctr">
              <a:noFill/>
              <a:prstDash val="solid"/>
            </a:ln>
            <a:effectLst/>
          </p:spPr>
          <p:txBody>
            <a:bodyPr rtlCol="0" anchor="ctr"/>
            <a:lstStyle/>
            <a:p>
              <a:pPr algn="ctr">
                <a:defRPr/>
              </a:pPr>
              <a:endParaRPr lang="zh-TW" altLang="en-US" b="1" kern="0">
                <a:solidFill>
                  <a:prstClr val="white"/>
                </a:solidFill>
                <a:latin typeface="Calibri"/>
                <a:ea typeface="新細明體" panose="02020500000000000000" pitchFamily="18" charset="-120"/>
              </a:endParaRPr>
            </a:p>
          </p:txBody>
        </p:sp>
        <p:sp>
          <p:nvSpPr>
            <p:cNvPr id="13" name="矩形: 圓角 73">
              <a:extLst>
                <a:ext uri="{FF2B5EF4-FFF2-40B4-BE49-F238E27FC236}">
                  <a16:creationId xmlns:a16="http://schemas.microsoft.com/office/drawing/2014/main" id="{1A58F179-E7AC-4C46-07A1-74A8D78FCD8E}"/>
                </a:ext>
              </a:extLst>
            </p:cNvPr>
            <p:cNvSpPr/>
            <p:nvPr/>
          </p:nvSpPr>
          <p:spPr>
            <a:xfrm>
              <a:off x="5446480" y="2367973"/>
              <a:ext cx="2422217" cy="805614"/>
            </a:xfrm>
            <a:prstGeom prst="roundRect">
              <a:avLst/>
            </a:pr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8100000" scaled="1"/>
              <a:tileRect/>
            </a:gradFill>
            <a:ln w="25400" cap="flat" cmpd="sng" algn="ctr">
              <a:noFill/>
              <a:prstDash val="solid"/>
            </a:ln>
            <a:effectLst/>
          </p:spPr>
          <p:txBody>
            <a:bodyPr rtlCol="0" anchor="ctr"/>
            <a:lstStyle/>
            <a:p>
              <a:pPr algn="ctr">
                <a:defRPr/>
              </a:pPr>
              <a:endParaRPr lang="zh-TW" altLang="en-US" b="1" kern="0">
                <a:solidFill>
                  <a:prstClr val="white"/>
                </a:solidFill>
                <a:latin typeface="Calibri"/>
                <a:ea typeface="新細明體" panose="02020500000000000000" pitchFamily="18" charset="-120"/>
              </a:endParaRPr>
            </a:p>
          </p:txBody>
        </p:sp>
        <p:sp>
          <p:nvSpPr>
            <p:cNvPr id="14" name="矩形: 圓角 14">
              <a:extLst>
                <a:ext uri="{FF2B5EF4-FFF2-40B4-BE49-F238E27FC236}">
                  <a16:creationId xmlns:a16="http://schemas.microsoft.com/office/drawing/2014/main" id="{91FAD34B-FCF9-E255-45BE-028D44570A78}"/>
                </a:ext>
              </a:extLst>
            </p:cNvPr>
            <p:cNvSpPr/>
            <p:nvPr/>
          </p:nvSpPr>
          <p:spPr>
            <a:xfrm>
              <a:off x="5446480" y="1340768"/>
              <a:ext cx="2422217" cy="805614"/>
            </a:xfrm>
            <a:prstGeom prst="roundRect">
              <a:avLst/>
            </a:prstGeom>
            <a:gradFill flip="none" rotWithShape="1">
              <a:gsLst>
                <a:gs pos="0">
                  <a:srgbClr val="F79646">
                    <a:lumMod val="75000"/>
                    <a:shade val="30000"/>
                    <a:satMod val="115000"/>
                  </a:srgbClr>
                </a:gs>
                <a:gs pos="50000">
                  <a:srgbClr val="F79646">
                    <a:lumMod val="75000"/>
                    <a:shade val="67500"/>
                    <a:satMod val="115000"/>
                  </a:srgbClr>
                </a:gs>
                <a:gs pos="100000">
                  <a:srgbClr val="F79646">
                    <a:lumMod val="75000"/>
                    <a:shade val="100000"/>
                    <a:satMod val="115000"/>
                  </a:srgbClr>
                </a:gs>
              </a:gsLst>
              <a:lin ang="8100000" scaled="1"/>
              <a:tileRect/>
            </a:gradFill>
            <a:ln w="25400" cap="flat" cmpd="sng" algn="ctr">
              <a:noFill/>
              <a:prstDash val="solid"/>
            </a:ln>
            <a:effectLst/>
          </p:spPr>
          <p:txBody>
            <a:bodyPr rtlCol="0" anchor="ctr"/>
            <a:lstStyle/>
            <a:p>
              <a:pPr algn="ctr">
                <a:defRPr/>
              </a:pPr>
              <a:endParaRPr lang="zh-TW" altLang="en-US" b="1" kern="0">
                <a:solidFill>
                  <a:prstClr val="white"/>
                </a:solidFill>
                <a:latin typeface="Calibri"/>
                <a:ea typeface="新細明體" panose="02020500000000000000" pitchFamily="18" charset="-120"/>
              </a:endParaRPr>
            </a:p>
          </p:txBody>
        </p:sp>
        <p:grpSp>
          <p:nvGrpSpPr>
            <p:cNvPr id="15" name="组合 3">
              <a:extLst>
                <a:ext uri="{FF2B5EF4-FFF2-40B4-BE49-F238E27FC236}">
                  <a16:creationId xmlns:a16="http://schemas.microsoft.com/office/drawing/2014/main" id="{4E90F7EF-099A-1CE1-9163-CB8C51D437A6}"/>
                </a:ext>
              </a:extLst>
            </p:cNvPr>
            <p:cNvGrpSpPr/>
            <p:nvPr/>
          </p:nvGrpSpPr>
          <p:grpSpPr>
            <a:xfrm>
              <a:off x="5004184" y="1289995"/>
              <a:ext cx="886438" cy="957527"/>
              <a:chOff x="3962648" y="2819400"/>
              <a:chExt cx="1218704" cy="1218704"/>
            </a:xfrm>
          </p:grpSpPr>
          <p:grpSp>
            <p:nvGrpSpPr>
              <p:cNvPr id="38" name="组合 31">
                <a:extLst>
                  <a:ext uri="{FF2B5EF4-FFF2-40B4-BE49-F238E27FC236}">
                    <a16:creationId xmlns:a16="http://schemas.microsoft.com/office/drawing/2014/main" id="{DC05484F-49FA-5F0F-2B37-EFA5D61F1F2C}"/>
                  </a:ext>
                </a:extLst>
              </p:cNvPr>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40" name="同心圆 32">
                  <a:extLst>
                    <a:ext uri="{FF2B5EF4-FFF2-40B4-BE49-F238E27FC236}">
                      <a16:creationId xmlns:a16="http://schemas.microsoft.com/office/drawing/2014/main" id="{550ABEBF-4467-8856-265C-986FBA1052AF}"/>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b="1" kern="0">
                    <a:solidFill>
                      <a:prstClr val="black"/>
                    </a:solidFill>
                    <a:latin typeface="Calibri"/>
                    <a:ea typeface="宋体" panose="02010600030101010101" pitchFamily="2" charset="-122"/>
                  </a:endParaRPr>
                </a:p>
              </p:txBody>
            </p:sp>
            <p:sp>
              <p:nvSpPr>
                <p:cNvPr id="41" name="椭圆 33">
                  <a:extLst>
                    <a:ext uri="{FF2B5EF4-FFF2-40B4-BE49-F238E27FC236}">
                      <a16:creationId xmlns:a16="http://schemas.microsoft.com/office/drawing/2014/main" id="{D6A3D5FB-31C7-CA8C-A4FF-30B486E0AC32}"/>
                    </a:ext>
                  </a:extLst>
                </p:cNvPr>
                <p:cNvSpPr/>
                <p:nvPr/>
              </p:nvSpPr>
              <p:spPr>
                <a:xfrm>
                  <a:off x="392109" y="760411"/>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b="1" kern="0">
                    <a:solidFill>
                      <a:prstClr val="white"/>
                    </a:solidFill>
                    <a:latin typeface="Calibri"/>
                    <a:ea typeface="宋体" panose="02010600030101010101" pitchFamily="2" charset="-122"/>
                  </a:endParaRPr>
                </a:p>
              </p:txBody>
            </p:sp>
          </p:grpSp>
          <p:sp>
            <p:nvSpPr>
              <p:cNvPr id="39" name="TextBox 54">
                <a:extLst>
                  <a:ext uri="{FF2B5EF4-FFF2-40B4-BE49-F238E27FC236}">
                    <a16:creationId xmlns:a16="http://schemas.microsoft.com/office/drawing/2014/main" id="{CD710A02-624D-2AE4-31DC-63EA336E3D4A}"/>
                  </a:ext>
                </a:extLst>
              </p:cNvPr>
              <p:cNvSpPr txBox="1"/>
              <p:nvPr/>
            </p:nvSpPr>
            <p:spPr>
              <a:xfrm>
                <a:off x="4185632" y="2996402"/>
                <a:ext cx="253974" cy="979315"/>
              </a:xfrm>
              <a:prstGeom prst="rect">
                <a:avLst/>
              </a:prstGeom>
              <a:noFill/>
            </p:spPr>
            <p:txBody>
              <a:bodyPr wrap="none" rtlCol="0">
                <a:spAutoFit/>
              </a:bodyPr>
              <a:lstStyle/>
              <a:p>
                <a:pPr>
                  <a:defRPr/>
                </a:pPr>
                <a:endParaRPr lang="zh-CN" altLang="en-US" sz="4400" b="1" kern="0" spc="300" dirty="0">
                  <a:solidFill>
                    <a:srgbClr val="C00000"/>
                  </a:solidFill>
                  <a:latin typeface="Microsoft YaHei" panose="020B0503020204020204" pitchFamily="34" charset="-122"/>
                  <a:ea typeface="Microsoft YaHei" panose="020B0503020204020204" pitchFamily="34" charset="-122"/>
                </a:endParaRPr>
              </a:p>
            </p:txBody>
          </p:sp>
        </p:grpSp>
        <p:grpSp>
          <p:nvGrpSpPr>
            <p:cNvPr id="16" name="组合 31">
              <a:extLst>
                <a:ext uri="{FF2B5EF4-FFF2-40B4-BE49-F238E27FC236}">
                  <a16:creationId xmlns:a16="http://schemas.microsoft.com/office/drawing/2014/main" id="{9F7CBE46-AEBE-356A-5411-948D6D25A121}"/>
                </a:ext>
              </a:extLst>
            </p:cNvPr>
            <p:cNvGrpSpPr/>
            <p:nvPr/>
          </p:nvGrpSpPr>
          <p:grpSpPr>
            <a:xfrm>
              <a:off x="5004184" y="3328521"/>
              <a:ext cx="886438" cy="957528"/>
              <a:chOff x="304800" y="673100"/>
              <a:chExt cx="4000500" cy="4000500"/>
            </a:xfrm>
            <a:effectLst>
              <a:outerShdw blurRad="444500" dist="254000" dir="8100000" algn="tr" rotWithShape="0">
                <a:prstClr val="black">
                  <a:alpha val="50000"/>
                </a:prstClr>
              </a:outerShdw>
            </a:effectLst>
          </p:grpSpPr>
          <p:sp>
            <p:nvSpPr>
              <p:cNvPr id="36" name="同心圆 32">
                <a:extLst>
                  <a:ext uri="{FF2B5EF4-FFF2-40B4-BE49-F238E27FC236}">
                    <a16:creationId xmlns:a16="http://schemas.microsoft.com/office/drawing/2014/main" id="{78BEAB01-214A-059D-3DE8-A88389111A53}"/>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b="1" kern="0">
                  <a:solidFill>
                    <a:prstClr val="black"/>
                  </a:solidFill>
                  <a:latin typeface="Calibri"/>
                  <a:ea typeface="宋体" panose="02010600030101010101" pitchFamily="2" charset="-122"/>
                </a:endParaRPr>
              </a:p>
            </p:txBody>
          </p:sp>
          <p:sp>
            <p:nvSpPr>
              <p:cNvPr id="37" name="椭圆 33">
                <a:extLst>
                  <a:ext uri="{FF2B5EF4-FFF2-40B4-BE49-F238E27FC236}">
                    <a16:creationId xmlns:a16="http://schemas.microsoft.com/office/drawing/2014/main" id="{319AC596-0E91-C23C-353B-7FAC1CCB6263}"/>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b="1" kern="0">
                  <a:solidFill>
                    <a:prstClr val="white"/>
                  </a:solidFill>
                  <a:latin typeface="Calibri"/>
                  <a:ea typeface="宋体" panose="02010600030101010101" pitchFamily="2" charset="-122"/>
                </a:endParaRPr>
              </a:p>
            </p:txBody>
          </p:sp>
        </p:grpSp>
        <p:grpSp>
          <p:nvGrpSpPr>
            <p:cNvPr id="17" name="组合 31">
              <a:extLst>
                <a:ext uri="{FF2B5EF4-FFF2-40B4-BE49-F238E27FC236}">
                  <a16:creationId xmlns:a16="http://schemas.microsoft.com/office/drawing/2014/main" id="{60B61C76-9AB0-B7E7-F420-17C9D80EDEF1}"/>
                </a:ext>
              </a:extLst>
            </p:cNvPr>
            <p:cNvGrpSpPr/>
            <p:nvPr/>
          </p:nvGrpSpPr>
          <p:grpSpPr>
            <a:xfrm>
              <a:off x="5004184" y="4347783"/>
              <a:ext cx="886438" cy="957528"/>
              <a:chOff x="304800" y="673100"/>
              <a:chExt cx="4000500" cy="4000500"/>
            </a:xfrm>
            <a:effectLst>
              <a:outerShdw blurRad="444500" dist="254000" dir="8100000" algn="tr" rotWithShape="0">
                <a:prstClr val="black">
                  <a:alpha val="50000"/>
                </a:prstClr>
              </a:outerShdw>
            </a:effectLst>
          </p:grpSpPr>
          <p:sp>
            <p:nvSpPr>
              <p:cNvPr id="34" name="同心圆 32">
                <a:extLst>
                  <a:ext uri="{FF2B5EF4-FFF2-40B4-BE49-F238E27FC236}">
                    <a16:creationId xmlns:a16="http://schemas.microsoft.com/office/drawing/2014/main" id="{35BC0364-FF47-7CD1-E8FB-3197AD892287}"/>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b="1" kern="0">
                  <a:solidFill>
                    <a:prstClr val="black"/>
                  </a:solidFill>
                  <a:latin typeface="Calibri"/>
                  <a:ea typeface="宋体" panose="02010600030101010101" pitchFamily="2" charset="-122"/>
                </a:endParaRPr>
              </a:p>
            </p:txBody>
          </p:sp>
          <p:sp>
            <p:nvSpPr>
              <p:cNvPr id="35" name="椭圆 33">
                <a:extLst>
                  <a:ext uri="{FF2B5EF4-FFF2-40B4-BE49-F238E27FC236}">
                    <a16:creationId xmlns:a16="http://schemas.microsoft.com/office/drawing/2014/main" id="{F2B00841-AC6C-A7D0-77E4-5D910BE09C04}"/>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b="1" kern="0">
                  <a:solidFill>
                    <a:prstClr val="white"/>
                  </a:solidFill>
                  <a:latin typeface="Calibri"/>
                  <a:ea typeface="宋体" panose="02010600030101010101" pitchFamily="2" charset="-122"/>
                </a:endParaRPr>
              </a:p>
            </p:txBody>
          </p:sp>
        </p:grpSp>
        <p:grpSp>
          <p:nvGrpSpPr>
            <p:cNvPr id="18" name="组合 31">
              <a:extLst>
                <a:ext uri="{FF2B5EF4-FFF2-40B4-BE49-F238E27FC236}">
                  <a16:creationId xmlns:a16="http://schemas.microsoft.com/office/drawing/2014/main" id="{DC6BC01E-4C09-0EC7-55C3-B08A42ED8F58}"/>
                </a:ext>
              </a:extLst>
            </p:cNvPr>
            <p:cNvGrpSpPr/>
            <p:nvPr/>
          </p:nvGrpSpPr>
          <p:grpSpPr>
            <a:xfrm>
              <a:off x="5004184" y="5367045"/>
              <a:ext cx="886438" cy="957528"/>
              <a:chOff x="304800" y="673100"/>
              <a:chExt cx="4000500" cy="4000500"/>
            </a:xfrm>
            <a:effectLst>
              <a:outerShdw blurRad="444500" dist="254000" dir="8100000" algn="tr" rotWithShape="0">
                <a:prstClr val="black">
                  <a:alpha val="50000"/>
                </a:prstClr>
              </a:outerShdw>
            </a:effectLst>
          </p:grpSpPr>
          <p:sp>
            <p:nvSpPr>
              <p:cNvPr id="32" name="同心圆 32">
                <a:extLst>
                  <a:ext uri="{FF2B5EF4-FFF2-40B4-BE49-F238E27FC236}">
                    <a16:creationId xmlns:a16="http://schemas.microsoft.com/office/drawing/2014/main" id="{29EB76FF-F02D-09C7-7E03-627E7BC6200B}"/>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b="1" kern="0">
                  <a:solidFill>
                    <a:prstClr val="black"/>
                  </a:solidFill>
                  <a:latin typeface="Calibri"/>
                  <a:ea typeface="宋体" panose="02010600030101010101" pitchFamily="2" charset="-122"/>
                </a:endParaRPr>
              </a:p>
            </p:txBody>
          </p:sp>
          <p:sp>
            <p:nvSpPr>
              <p:cNvPr id="33" name="椭圆 33">
                <a:extLst>
                  <a:ext uri="{FF2B5EF4-FFF2-40B4-BE49-F238E27FC236}">
                    <a16:creationId xmlns:a16="http://schemas.microsoft.com/office/drawing/2014/main" id="{9923DB9C-3F11-B149-1E3F-A72534612F6E}"/>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b="1" kern="0">
                  <a:solidFill>
                    <a:prstClr val="white"/>
                  </a:solidFill>
                  <a:latin typeface="Calibri"/>
                  <a:ea typeface="宋体" panose="02010600030101010101" pitchFamily="2" charset="-122"/>
                </a:endParaRPr>
              </a:p>
            </p:txBody>
          </p:sp>
        </p:grpSp>
        <p:grpSp>
          <p:nvGrpSpPr>
            <p:cNvPr id="19" name="组合 31">
              <a:extLst>
                <a:ext uri="{FF2B5EF4-FFF2-40B4-BE49-F238E27FC236}">
                  <a16:creationId xmlns:a16="http://schemas.microsoft.com/office/drawing/2014/main" id="{75F92F87-D0C4-BD69-1B31-AEC71F76F7AA}"/>
                </a:ext>
              </a:extLst>
            </p:cNvPr>
            <p:cNvGrpSpPr/>
            <p:nvPr/>
          </p:nvGrpSpPr>
          <p:grpSpPr>
            <a:xfrm>
              <a:off x="5004184" y="2309259"/>
              <a:ext cx="886438" cy="957528"/>
              <a:chOff x="304800" y="673100"/>
              <a:chExt cx="4000500" cy="4000500"/>
            </a:xfrm>
            <a:effectLst>
              <a:outerShdw blurRad="444500" dist="254000" dir="8100000" algn="tr" rotWithShape="0">
                <a:prstClr val="black">
                  <a:alpha val="50000"/>
                </a:prstClr>
              </a:outerShdw>
            </a:effectLst>
          </p:grpSpPr>
          <p:sp>
            <p:nvSpPr>
              <p:cNvPr id="30" name="同心圆 32">
                <a:extLst>
                  <a:ext uri="{FF2B5EF4-FFF2-40B4-BE49-F238E27FC236}">
                    <a16:creationId xmlns:a16="http://schemas.microsoft.com/office/drawing/2014/main" id="{2C25A43A-EE66-A2A9-A59D-D25D64D43B94}"/>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b="1" kern="0">
                  <a:solidFill>
                    <a:prstClr val="black"/>
                  </a:solidFill>
                  <a:latin typeface="Calibri"/>
                  <a:ea typeface="宋体" panose="02010600030101010101" pitchFamily="2" charset="-122"/>
                </a:endParaRPr>
              </a:p>
            </p:txBody>
          </p:sp>
          <p:sp>
            <p:nvSpPr>
              <p:cNvPr id="31" name="椭圆 33">
                <a:extLst>
                  <a:ext uri="{FF2B5EF4-FFF2-40B4-BE49-F238E27FC236}">
                    <a16:creationId xmlns:a16="http://schemas.microsoft.com/office/drawing/2014/main" id="{8B8A3D22-DF74-2B07-BA78-D1358B3566D0}"/>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b="1" kern="0">
                  <a:solidFill>
                    <a:prstClr val="white"/>
                  </a:solidFill>
                  <a:latin typeface="Calibri"/>
                  <a:ea typeface="宋体" panose="02010600030101010101" pitchFamily="2" charset="-122"/>
                </a:endParaRPr>
              </a:p>
            </p:txBody>
          </p:sp>
        </p:grpSp>
        <p:sp>
          <p:nvSpPr>
            <p:cNvPr id="20" name="文字方塊 19">
              <a:extLst>
                <a:ext uri="{FF2B5EF4-FFF2-40B4-BE49-F238E27FC236}">
                  <a16:creationId xmlns:a16="http://schemas.microsoft.com/office/drawing/2014/main" id="{A8AD1BD7-4768-3ECA-93D0-4738BD2F75F0}"/>
                </a:ext>
              </a:extLst>
            </p:cNvPr>
            <p:cNvSpPr txBox="1"/>
            <p:nvPr/>
          </p:nvSpPr>
          <p:spPr>
            <a:xfrm>
              <a:off x="5004048" y="1621800"/>
              <a:ext cx="849589" cy="338554"/>
            </a:xfrm>
            <a:prstGeom prst="rect">
              <a:avLst/>
            </a:prstGeom>
            <a:noFill/>
          </p:spPr>
          <p:txBody>
            <a:bodyPr wrap="square">
              <a:spAutoFit/>
            </a:bodyPr>
            <a:lstStyle/>
            <a:p>
              <a:pPr algn="ctr">
                <a:defRPr/>
              </a:pPr>
              <a:r>
                <a:rPr lang="en-US" altLang="zh-TW" sz="1600" b="1" kern="0" dirty="0">
                  <a:solidFill>
                    <a:prstClr val="black"/>
                  </a:solidFill>
                  <a:latin typeface="Microsoft YaHei" panose="020B0503020204020204" pitchFamily="34" charset="-122"/>
                  <a:ea typeface="Microsoft YaHei" panose="020B0503020204020204" pitchFamily="34" charset="-122"/>
                </a:rPr>
                <a:t>Community</a:t>
              </a:r>
            </a:p>
          </p:txBody>
        </p:sp>
        <p:sp>
          <p:nvSpPr>
            <p:cNvPr id="21" name="文字方塊 20">
              <a:extLst>
                <a:ext uri="{FF2B5EF4-FFF2-40B4-BE49-F238E27FC236}">
                  <a16:creationId xmlns:a16="http://schemas.microsoft.com/office/drawing/2014/main" id="{A2B2DE84-54DE-B82D-A4E1-873919530B74}"/>
                </a:ext>
              </a:extLst>
            </p:cNvPr>
            <p:cNvSpPr txBox="1"/>
            <p:nvPr/>
          </p:nvSpPr>
          <p:spPr>
            <a:xfrm>
              <a:off x="5948043" y="1549792"/>
              <a:ext cx="2817205" cy="400110"/>
            </a:xfrm>
            <a:prstGeom prst="rect">
              <a:avLst/>
            </a:prstGeom>
            <a:noFill/>
          </p:spPr>
          <p:txBody>
            <a:bodyPr wrap="square">
              <a:spAutoFit/>
            </a:bodyPr>
            <a:lstStyle/>
            <a:p>
              <a:pPr>
                <a:defRPr/>
              </a:pPr>
              <a:r>
                <a:rPr lang="en-US" altLang="zh-TW" sz="2000" b="1" kern="0" dirty="0">
                  <a:solidFill>
                    <a:prstClr val="white"/>
                  </a:solidFill>
                  <a:latin typeface="Microsoft YaHei" panose="020B0503020204020204" pitchFamily="34" charset="-122"/>
                  <a:ea typeface="Microsoft YaHei" panose="020B0503020204020204" pitchFamily="34" charset="-122"/>
                </a:rPr>
                <a:t>Social impact </a:t>
              </a:r>
              <a:endParaRPr lang="zh-TW" altLang="en-US" sz="2000" b="1" kern="0" dirty="0">
                <a:solidFill>
                  <a:prstClr val="white"/>
                </a:solidFill>
                <a:latin typeface="Microsoft YaHei" panose="020B0503020204020204" pitchFamily="34" charset="-122"/>
                <a:ea typeface="Microsoft YaHei" panose="020B0503020204020204" pitchFamily="34" charset="-122"/>
              </a:endParaRPr>
            </a:p>
          </p:txBody>
        </p:sp>
        <p:sp>
          <p:nvSpPr>
            <p:cNvPr id="22" name="文字方塊 21">
              <a:extLst>
                <a:ext uri="{FF2B5EF4-FFF2-40B4-BE49-F238E27FC236}">
                  <a16:creationId xmlns:a16="http://schemas.microsoft.com/office/drawing/2014/main" id="{B990D41A-37EF-DEA9-1D42-BC371F438362}"/>
                </a:ext>
              </a:extLst>
            </p:cNvPr>
            <p:cNvSpPr txBox="1"/>
            <p:nvPr/>
          </p:nvSpPr>
          <p:spPr>
            <a:xfrm>
              <a:off x="5004048" y="2671723"/>
              <a:ext cx="849589" cy="338554"/>
            </a:xfrm>
            <a:prstGeom prst="rect">
              <a:avLst/>
            </a:prstGeom>
            <a:noFill/>
          </p:spPr>
          <p:txBody>
            <a:bodyPr wrap="square">
              <a:spAutoFit/>
            </a:bodyPr>
            <a:lstStyle/>
            <a:p>
              <a:pPr algn="ctr">
                <a:defRPr/>
              </a:pPr>
              <a:r>
                <a:rPr lang="en-US" altLang="zh-TW" sz="1600" b="1" kern="0" dirty="0">
                  <a:solidFill>
                    <a:prstClr val="black"/>
                  </a:solidFill>
                  <a:latin typeface="Microsoft YaHei" panose="020B0503020204020204" pitchFamily="34" charset="-122"/>
                  <a:ea typeface="Microsoft YaHei" panose="020B0503020204020204" pitchFamily="34" charset="-122"/>
                </a:rPr>
                <a:t>Medicine</a:t>
              </a:r>
            </a:p>
          </p:txBody>
        </p:sp>
        <p:sp>
          <p:nvSpPr>
            <p:cNvPr id="23" name="文字方塊 22">
              <a:extLst>
                <a:ext uri="{FF2B5EF4-FFF2-40B4-BE49-F238E27FC236}">
                  <a16:creationId xmlns:a16="http://schemas.microsoft.com/office/drawing/2014/main" id="{82DF1176-2B03-F8E8-DA42-370B0FB2F92D}"/>
                </a:ext>
              </a:extLst>
            </p:cNvPr>
            <p:cNvSpPr txBox="1"/>
            <p:nvPr/>
          </p:nvSpPr>
          <p:spPr>
            <a:xfrm>
              <a:off x="5004048" y="3679835"/>
              <a:ext cx="849589" cy="338554"/>
            </a:xfrm>
            <a:prstGeom prst="rect">
              <a:avLst/>
            </a:prstGeom>
            <a:noFill/>
          </p:spPr>
          <p:txBody>
            <a:bodyPr wrap="square">
              <a:spAutoFit/>
            </a:bodyPr>
            <a:lstStyle/>
            <a:p>
              <a:pPr algn="ctr">
                <a:defRPr/>
              </a:pPr>
              <a:r>
                <a:rPr lang="en-US" altLang="zh-TW" sz="1600" b="1" kern="0" dirty="0">
                  <a:solidFill>
                    <a:prstClr val="black"/>
                  </a:solidFill>
                  <a:latin typeface="Microsoft YaHei" panose="020B0503020204020204" pitchFamily="34" charset="-122"/>
                  <a:ea typeface="Microsoft YaHei" panose="020B0503020204020204" pitchFamily="34" charset="-122"/>
                </a:rPr>
                <a:t>Quality</a:t>
              </a:r>
            </a:p>
          </p:txBody>
        </p:sp>
        <p:sp>
          <p:nvSpPr>
            <p:cNvPr id="24" name="文字方塊 23">
              <a:extLst>
                <a:ext uri="{FF2B5EF4-FFF2-40B4-BE49-F238E27FC236}">
                  <a16:creationId xmlns:a16="http://schemas.microsoft.com/office/drawing/2014/main" id="{975E6791-CE3E-B7EA-9214-80729F07A2F6}"/>
                </a:ext>
              </a:extLst>
            </p:cNvPr>
            <p:cNvSpPr txBox="1"/>
            <p:nvPr/>
          </p:nvSpPr>
          <p:spPr>
            <a:xfrm>
              <a:off x="5004048" y="4687947"/>
              <a:ext cx="849589" cy="338554"/>
            </a:xfrm>
            <a:prstGeom prst="rect">
              <a:avLst/>
            </a:prstGeom>
            <a:noFill/>
          </p:spPr>
          <p:txBody>
            <a:bodyPr wrap="square">
              <a:spAutoFit/>
            </a:bodyPr>
            <a:lstStyle/>
            <a:p>
              <a:pPr algn="ctr">
                <a:defRPr/>
              </a:pPr>
              <a:r>
                <a:rPr lang="en-US" altLang="zh-TW" sz="1600" b="1" kern="0" dirty="0">
                  <a:solidFill>
                    <a:prstClr val="black"/>
                  </a:solidFill>
                  <a:latin typeface="Microsoft YaHei" panose="020B0503020204020204" pitchFamily="34" charset="-122"/>
                  <a:ea typeface="Microsoft YaHei" panose="020B0503020204020204" pitchFamily="34" charset="-122"/>
                </a:rPr>
                <a:t>Innovation </a:t>
              </a:r>
            </a:p>
          </p:txBody>
        </p:sp>
        <p:sp>
          <p:nvSpPr>
            <p:cNvPr id="25" name="文字方塊 24">
              <a:extLst>
                <a:ext uri="{FF2B5EF4-FFF2-40B4-BE49-F238E27FC236}">
                  <a16:creationId xmlns:a16="http://schemas.microsoft.com/office/drawing/2014/main" id="{3571196E-E84C-A395-8139-E2D5B0ADB9AE}"/>
                </a:ext>
              </a:extLst>
            </p:cNvPr>
            <p:cNvSpPr txBox="1"/>
            <p:nvPr/>
          </p:nvSpPr>
          <p:spPr>
            <a:xfrm>
              <a:off x="5004048" y="5696059"/>
              <a:ext cx="849589" cy="338554"/>
            </a:xfrm>
            <a:prstGeom prst="rect">
              <a:avLst/>
            </a:prstGeom>
            <a:noFill/>
          </p:spPr>
          <p:txBody>
            <a:bodyPr wrap="square">
              <a:spAutoFit/>
            </a:bodyPr>
            <a:lstStyle/>
            <a:p>
              <a:pPr algn="ctr">
                <a:defRPr/>
              </a:pPr>
              <a:r>
                <a:rPr lang="en-US" altLang="zh-TW" sz="1600" b="1" kern="0" dirty="0">
                  <a:solidFill>
                    <a:prstClr val="black"/>
                  </a:solidFill>
                  <a:latin typeface="Microsoft YaHei" panose="020B0503020204020204" pitchFamily="34" charset="-122"/>
                  <a:ea typeface="Microsoft YaHei" panose="020B0503020204020204" pitchFamily="34" charset="-122"/>
                </a:rPr>
                <a:t>Education </a:t>
              </a:r>
            </a:p>
          </p:txBody>
        </p:sp>
        <p:sp>
          <p:nvSpPr>
            <p:cNvPr id="26" name="文字方塊 25">
              <a:extLst>
                <a:ext uri="{FF2B5EF4-FFF2-40B4-BE49-F238E27FC236}">
                  <a16:creationId xmlns:a16="http://schemas.microsoft.com/office/drawing/2014/main" id="{A9AEE246-F16D-4E0A-AB1B-4CBD436244ED}"/>
                </a:ext>
              </a:extLst>
            </p:cNvPr>
            <p:cNvSpPr txBox="1"/>
            <p:nvPr/>
          </p:nvSpPr>
          <p:spPr>
            <a:xfrm>
              <a:off x="5938315" y="2589842"/>
              <a:ext cx="2950252" cy="400110"/>
            </a:xfrm>
            <a:prstGeom prst="rect">
              <a:avLst/>
            </a:prstGeom>
            <a:noFill/>
          </p:spPr>
          <p:txBody>
            <a:bodyPr wrap="square">
              <a:spAutoFit/>
            </a:bodyPr>
            <a:lstStyle/>
            <a:p>
              <a:pPr>
                <a:defRPr/>
              </a:pPr>
              <a:r>
                <a:rPr lang="en-US" altLang="zh-TW" sz="2000" b="1" kern="0" dirty="0">
                  <a:solidFill>
                    <a:prstClr val="white"/>
                  </a:solidFill>
                  <a:latin typeface="Microsoft YaHei" panose="020B0503020204020204" pitchFamily="34" charset="-122"/>
                  <a:ea typeface="Microsoft YaHei" panose="020B0503020204020204" pitchFamily="34" charset="-122"/>
                </a:rPr>
                <a:t>Medical competence</a:t>
              </a:r>
            </a:p>
          </p:txBody>
        </p:sp>
        <p:sp>
          <p:nvSpPr>
            <p:cNvPr id="27" name="文字方塊 26">
              <a:extLst>
                <a:ext uri="{FF2B5EF4-FFF2-40B4-BE49-F238E27FC236}">
                  <a16:creationId xmlns:a16="http://schemas.microsoft.com/office/drawing/2014/main" id="{48CBD126-7341-CED3-5EAC-16DC0CF7CBB5}"/>
                </a:ext>
              </a:extLst>
            </p:cNvPr>
            <p:cNvSpPr txBox="1"/>
            <p:nvPr/>
          </p:nvSpPr>
          <p:spPr>
            <a:xfrm>
              <a:off x="5938315" y="3638024"/>
              <a:ext cx="2950252" cy="400110"/>
            </a:xfrm>
            <a:prstGeom prst="rect">
              <a:avLst/>
            </a:prstGeom>
            <a:noFill/>
          </p:spPr>
          <p:txBody>
            <a:bodyPr wrap="square">
              <a:spAutoFit/>
            </a:bodyPr>
            <a:lstStyle/>
            <a:p>
              <a:pPr>
                <a:defRPr/>
              </a:pPr>
              <a:r>
                <a:rPr lang="en-US" altLang="zh-TW" sz="2000" b="1" kern="0" dirty="0">
                  <a:solidFill>
                    <a:prstClr val="white"/>
                  </a:solidFill>
                  <a:latin typeface="Microsoft YaHei" panose="020B0503020204020204" pitchFamily="34" charset="-122"/>
                  <a:ea typeface="Microsoft YaHei" panose="020B0503020204020204" pitchFamily="34" charset="-122"/>
                </a:rPr>
                <a:t>AI hospital</a:t>
              </a:r>
            </a:p>
          </p:txBody>
        </p:sp>
        <p:sp>
          <p:nvSpPr>
            <p:cNvPr id="28" name="文字方塊 27">
              <a:extLst>
                <a:ext uri="{FF2B5EF4-FFF2-40B4-BE49-F238E27FC236}">
                  <a16:creationId xmlns:a16="http://schemas.microsoft.com/office/drawing/2014/main" id="{2A569EF3-5B71-BC8B-D8D6-53999DEA09C3}"/>
                </a:ext>
              </a:extLst>
            </p:cNvPr>
            <p:cNvSpPr txBox="1"/>
            <p:nvPr/>
          </p:nvSpPr>
          <p:spPr>
            <a:xfrm>
              <a:off x="5938315" y="4646136"/>
              <a:ext cx="2950252" cy="400110"/>
            </a:xfrm>
            <a:prstGeom prst="rect">
              <a:avLst/>
            </a:prstGeom>
            <a:noFill/>
          </p:spPr>
          <p:txBody>
            <a:bodyPr wrap="square">
              <a:spAutoFit/>
            </a:bodyPr>
            <a:lstStyle/>
            <a:p>
              <a:pPr>
                <a:defRPr/>
              </a:pPr>
              <a:r>
                <a:rPr lang="en-US" altLang="zh-TW" sz="2000" b="1" kern="0" dirty="0">
                  <a:solidFill>
                    <a:prstClr val="white"/>
                  </a:solidFill>
                  <a:latin typeface="Microsoft YaHei" panose="020B0503020204020204" pitchFamily="34" charset="-122"/>
                  <a:ea typeface="Microsoft YaHei" panose="020B0503020204020204" pitchFamily="34" charset="-122"/>
                </a:rPr>
                <a:t>Research innovation</a:t>
              </a:r>
            </a:p>
          </p:txBody>
        </p:sp>
        <p:sp>
          <p:nvSpPr>
            <p:cNvPr id="29" name="文字方塊 28">
              <a:extLst>
                <a:ext uri="{FF2B5EF4-FFF2-40B4-BE49-F238E27FC236}">
                  <a16:creationId xmlns:a16="http://schemas.microsoft.com/office/drawing/2014/main" id="{BD919012-0897-4CF6-E6DF-1E302531A160}"/>
                </a:ext>
              </a:extLst>
            </p:cNvPr>
            <p:cNvSpPr txBox="1"/>
            <p:nvPr/>
          </p:nvSpPr>
          <p:spPr>
            <a:xfrm>
              <a:off x="5928587" y="5686186"/>
              <a:ext cx="2879708" cy="400110"/>
            </a:xfrm>
            <a:prstGeom prst="rect">
              <a:avLst/>
            </a:prstGeom>
            <a:noFill/>
          </p:spPr>
          <p:txBody>
            <a:bodyPr wrap="square">
              <a:spAutoFit/>
            </a:bodyPr>
            <a:lstStyle/>
            <a:p>
              <a:pPr>
                <a:defRPr/>
              </a:pPr>
              <a:r>
                <a:rPr lang="en-US" altLang="zh-TW" sz="2000" b="1" kern="0" dirty="0">
                  <a:solidFill>
                    <a:prstClr val="white"/>
                  </a:solidFill>
                  <a:latin typeface="Microsoft YaHei" panose="020B0503020204020204" pitchFamily="34" charset="-122"/>
                  <a:ea typeface="Microsoft YaHei" panose="020B0503020204020204" pitchFamily="34" charset="-122"/>
                </a:rPr>
                <a:t>Talent development</a:t>
              </a:r>
            </a:p>
          </p:txBody>
        </p:sp>
      </p:grpSp>
      <p:sp>
        <p:nvSpPr>
          <p:cNvPr id="42" name="文字方塊 41">
            <a:extLst>
              <a:ext uri="{FF2B5EF4-FFF2-40B4-BE49-F238E27FC236}">
                <a16:creationId xmlns:a16="http://schemas.microsoft.com/office/drawing/2014/main" id="{CDAE2FCE-A643-4667-D930-6025829019C4}"/>
              </a:ext>
            </a:extLst>
          </p:cNvPr>
          <p:cNvSpPr txBox="1"/>
          <p:nvPr/>
        </p:nvSpPr>
        <p:spPr>
          <a:xfrm>
            <a:off x="179512" y="4181018"/>
            <a:ext cx="2160240" cy="400110"/>
          </a:xfrm>
          <a:prstGeom prst="rect">
            <a:avLst/>
          </a:prstGeom>
          <a:noFill/>
        </p:spPr>
        <p:txBody>
          <a:bodyPr wrap="square">
            <a:spAutoFit/>
          </a:bodyPr>
          <a:lstStyle/>
          <a:p>
            <a:pPr>
              <a:defRPr/>
            </a:pPr>
            <a:r>
              <a:rPr lang="zh-TW" altLang="en-US" sz="1000" b="1" spc="209" dirty="0">
                <a:solidFill>
                  <a:schemeClr val="accent1">
                    <a:lumMod val="50000"/>
                  </a:schemeClr>
                </a:solidFill>
                <a:latin typeface="Microsoft YaHei" panose="020B0503020204020204" pitchFamily="34" charset="-122"/>
                <a:ea typeface="Microsoft YaHei" panose="020B0503020204020204" pitchFamily="34" charset="-122"/>
              </a:rPr>
              <a:t>深耕社區、培育人才、</a:t>
            </a:r>
            <a:endParaRPr lang="en-US" altLang="zh-TW" sz="1000" b="1" spc="209" dirty="0">
              <a:solidFill>
                <a:schemeClr val="accent1">
                  <a:lumMod val="50000"/>
                </a:schemeClr>
              </a:solidFill>
              <a:latin typeface="Microsoft YaHei" panose="020B0503020204020204" pitchFamily="34" charset="-122"/>
              <a:ea typeface="Microsoft YaHei" panose="020B0503020204020204" pitchFamily="34" charset="-122"/>
            </a:endParaRPr>
          </a:p>
          <a:p>
            <a:pPr>
              <a:defRPr/>
            </a:pPr>
            <a:r>
              <a:rPr lang="zh-TW" altLang="en-US" sz="1000" b="1" spc="209" dirty="0">
                <a:solidFill>
                  <a:schemeClr val="accent1">
                    <a:lumMod val="50000"/>
                  </a:schemeClr>
                </a:solidFill>
                <a:latin typeface="Microsoft YaHei" panose="020B0503020204020204" pitchFamily="34" charset="-122"/>
                <a:ea typeface="Microsoft YaHei" panose="020B0503020204020204" pitchFamily="34" charset="-122"/>
              </a:rPr>
              <a:t>創新研發、高品質醫療服務</a:t>
            </a:r>
            <a:endParaRPr lang="zh-TW" altLang="en-US" sz="1000" dirty="0"/>
          </a:p>
        </p:txBody>
      </p:sp>
      <p:pic>
        <p:nvPicPr>
          <p:cNvPr id="2" name="圖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96" y="3685456"/>
            <a:ext cx="2304256" cy="535632"/>
          </a:xfrm>
          <a:prstGeom prst="rect">
            <a:avLst/>
          </a:prstGeom>
        </p:spPr>
      </p:pic>
      <p:sp>
        <p:nvSpPr>
          <p:cNvPr id="44" name="矩形 43"/>
          <p:cNvSpPr/>
          <p:nvPr/>
        </p:nvSpPr>
        <p:spPr>
          <a:xfrm>
            <a:off x="432695" y="476672"/>
            <a:ext cx="3157558" cy="616785"/>
          </a:xfrm>
          <a:prstGeom prst="rect">
            <a:avLst/>
          </a:prstGeom>
        </p:spPr>
        <p:txBody>
          <a:bodyPr wrap="none" lIns="62180" tIns="31090" rIns="62180" bIns="31090">
            <a:spAutoFit/>
          </a:bodyPr>
          <a:lstStyle/>
          <a:p>
            <a:r>
              <a:rPr lang="en-US" altLang="zh-TW" sz="3600" b="1" dirty="0">
                <a:ea typeface="Microsoft YaHei" panose="020B0503020204020204" pitchFamily="34" charset="-122"/>
                <a:cs typeface="+mj-cs"/>
              </a:rPr>
              <a:t>SMART strategy</a:t>
            </a:r>
            <a:endParaRPr lang="zh-TW" altLang="en-US" sz="3600" b="1" dirty="0">
              <a:ea typeface="Microsoft YaHei" panose="020B0503020204020204" pitchFamily="34" charset="-122"/>
              <a:cs typeface="+mj-cs"/>
            </a:endParaRPr>
          </a:p>
        </p:txBody>
      </p:sp>
      <p:sp>
        <p:nvSpPr>
          <p:cNvPr id="6" name="文字方塊 5"/>
          <p:cNvSpPr txBox="1"/>
          <p:nvPr/>
        </p:nvSpPr>
        <p:spPr>
          <a:xfrm>
            <a:off x="611560" y="3212976"/>
            <a:ext cx="1152128" cy="400110"/>
          </a:xfrm>
          <a:prstGeom prst="rect">
            <a:avLst/>
          </a:prstGeom>
          <a:solidFill>
            <a:srgbClr val="C00000"/>
          </a:solidFill>
          <a:ln>
            <a:solidFill>
              <a:srgbClr val="C00000"/>
            </a:solidFill>
          </a:ln>
        </p:spPr>
        <p:txBody>
          <a:bodyPr wrap="square" rtlCol="0">
            <a:spAutoFit/>
          </a:bodyPr>
          <a:lstStyle/>
          <a:p>
            <a:pPr algn="ctr"/>
            <a:r>
              <a:rPr lang="en-US" altLang="zh-TW" sz="2000" b="1" dirty="0">
                <a:solidFill>
                  <a:schemeClr val="bg1"/>
                </a:solidFill>
              </a:rPr>
              <a:t>VISION</a:t>
            </a:r>
            <a:endParaRPr lang="zh-TW" altLang="en-US" sz="2000" b="1" dirty="0">
              <a:solidFill>
                <a:schemeClr val="bg1"/>
              </a:solidFill>
            </a:endParaRPr>
          </a:p>
        </p:txBody>
      </p:sp>
      <p:sp>
        <p:nvSpPr>
          <p:cNvPr id="5" name="矩形 4">
            <a:extLst>
              <a:ext uri="{FF2B5EF4-FFF2-40B4-BE49-F238E27FC236}">
                <a16:creationId xmlns:a16="http://schemas.microsoft.com/office/drawing/2014/main" id="{296CF850-C7C2-9D41-842B-708D77E387F1}"/>
              </a:ext>
            </a:extLst>
          </p:cNvPr>
          <p:cNvSpPr/>
          <p:nvPr/>
        </p:nvSpPr>
        <p:spPr>
          <a:xfrm>
            <a:off x="4542278" y="692696"/>
            <a:ext cx="4219534" cy="523220"/>
          </a:xfrm>
          <a:prstGeom prst="rect">
            <a:avLst/>
          </a:prstGeom>
        </p:spPr>
        <p:txBody>
          <a:bodyPr wrap="square">
            <a:spAutoFit/>
          </a:bodyPr>
          <a:lstStyle/>
          <a:p>
            <a:pPr algn="ctr"/>
            <a:r>
              <a:rPr lang="en-US" altLang="zh-TW" sz="2800" b="1" dirty="0">
                <a:ea typeface="Microsoft YaHei" panose="020B0503020204020204" pitchFamily="34" charset="-122"/>
              </a:rPr>
              <a:t>Hospital management</a:t>
            </a:r>
            <a:endParaRPr lang="zh-TW" altLang="en-US" sz="2800" dirty="0"/>
          </a:p>
        </p:txBody>
      </p:sp>
    </p:spTree>
    <p:extLst>
      <p:ext uri="{BB962C8B-B14F-4D97-AF65-F5344CB8AC3E}">
        <p14:creationId xmlns:p14="http://schemas.microsoft.com/office/powerpoint/2010/main" val="275494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971536-8040-9D4C-AFFB-E70F29DDED0F}"/>
              </a:ext>
            </a:extLst>
          </p:cNvPr>
          <p:cNvSpPr>
            <a:spLocks noGrp="1"/>
          </p:cNvSpPr>
          <p:nvPr>
            <p:ph type="title"/>
          </p:nvPr>
        </p:nvSpPr>
        <p:spPr>
          <a:xfrm>
            <a:off x="374848" y="197768"/>
            <a:ext cx="8229600" cy="1143000"/>
          </a:xfrm>
        </p:spPr>
        <p:txBody>
          <a:bodyPr>
            <a:normAutofit/>
          </a:bodyPr>
          <a:lstStyle/>
          <a:p>
            <a:r>
              <a:rPr kumimoji="1" lang="en-US" altLang="zh-TW" sz="3600" dirty="0">
                <a:latin typeface="+mj-lt"/>
              </a:rPr>
              <a:t>My transplant journey I </a:t>
            </a:r>
            <a:r>
              <a:rPr kumimoji="1" lang="en-US" altLang="zh-TW" sz="2400" dirty="0">
                <a:latin typeface="+mj-lt"/>
              </a:rPr>
              <a:t>– MC Lee, M.D.</a:t>
            </a:r>
            <a:endParaRPr kumimoji="1" lang="zh-TW" altLang="en-US" sz="2400" dirty="0">
              <a:latin typeface="+mj-lt"/>
            </a:endParaRPr>
          </a:p>
        </p:txBody>
      </p:sp>
      <p:sp>
        <p:nvSpPr>
          <p:cNvPr id="3" name="內容版面配置區 2">
            <a:extLst>
              <a:ext uri="{FF2B5EF4-FFF2-40B4-BE49-F238E27FC236}">
                <a16:creationId xmlns:a16="http://schemas.microsoft.com/office/drawing/2014/main" id="{7832B7A5-9E6B-DC42-B1B7-BA6E2E33F597}"/>
              </a:ext>
            </a:extLst>
          </p:cNvPr>
          <p:cNvSpPr>
            <a:spLocks noGrp="1"/>
          </p:cNvSpPr>
          <p:nvPr>
            <p:ph idx="1"/>
          </p:nvPr>
        </p:nvSpPr>
        <p:spPr>
          <a:xfrm>
            <a:off x="395536" y="1412776"/>
            <a:ext cx="8352928" cy="4994015"/>
          </a:xfrm>
        </p:spPr>
        <p:txBody>
          <a:bodyPr>
            <a:noAutofit/>
          </a:bodyPr>
          <a:lstStyle/>
          <a:p>
            <a:pPr>
              <a:lnSpc>
                <a:spcPct val="100000"/>
              </a:lnSpc>
              <a:spcBef>
                <a:spcPts val="600"/>
              </a:spcBef>
            </a:pPr>
            <a:r>
              <a:rPr kumimoji="1" lang="en-US" altLang="zh-TW" sz="2000" dirty="0">
                <a:latin typeface="+mj-lt"/>
              </a:rPr>
              <a:t>Transplantation surgery, 1996-2023</a:t>
            </a:r>
          </a:p>
          <a:p>
            <a:pPr lvl="1">
              <a:lnSpc>
                <a:spcPct val="100000"/>
              </a:lnSpc>
              <a:spcBef>
                <a:spcPts val="600"/>
              </a:spcBef>
            </a:pPr>
            <a:r>
              <a:rPr kumimoji="1" lang="en-US" altLang="zh-TW" sz="2000" dirty="0">
                <a:latin typeface="+mj-lt"/>
              </a:rPr>
              <a:t>Kidney transplantation, visiting research fellow</a:t>
            </a:r>
          </a:p>
          <a:p>
            <a:pPr lvl="2">
              <a:lnSpc>
                <a:spcPct val="100000"/>
              </a:lnSpc>
              <a:spcBef>
                <a:spcPts val="600"/>
              </a:spcBef>
            </a:pPr>
            <a:r>
              <a:rPr kumimoji="1" lang="en-US" altLang="zh-TW" sz="2000" dirty="0">
                <a:latin typeface="+mj-lt"/>
              </a:rPr>
              <a:t>National Taiwan University Hospital, Taiwan, 1996. (Prof. Lee PH)</a:t>
            </a:r>
          </a:p>
          <a:p>
            <a:pPr lvl="2">
              <a:lnSpc>
                <a:spcPct val="100000"/>
              </a:lnSpc>
              <a:spcBef>
                <a:spcPts val="600"/>
              </a:spcBef>
            </a:pPr>
            <a:r>
              <a:rPr kumimoji="1" lang="en-US" altLang="zh-TW" sz="2000" dirty="0">
                <a:latin typeface="+mj-lt"/>
              </a:rPr>
              <a:t>Tokyo Women’s Medical University Hospital, Japan, 2008.  (Prof. Tanabe K.)</a:t>
            </a:r>
          </a:p>
          <a:p>
            <a:pPr lvl="1">
              <a:lnSpc>
                <a:spcPct val="100000"/>
              </a:lnSpc>
              <a:spcBef>
                <a:spcPts val="600"/>
              </a:spcBef>
            </a:pPr>
            <a:r>
              <a:rPr kumimoji="1" lang="en-US" altLang="zh-TW" sz="2000" dirty="0">
                <a:latin typeface="+mj-lt"/>
              </a:rPr>
              <a:t>Liver transplantation, visiting research fellow</a:t>
            </a:r>
          </a:p>
          <a:p>
            <a:pPr lvl="2">
              <a:lnSpc>
                <a:spcPct val="100000"/>
              </a:lnSpc>
              <a:spcBef>
                <a:spcPts val="600"/>
              </a:spcBef>
            </a:pPr>
            <a:r>
              <a:rPr kumimoji="1" lang="en-US" altLang="zh-TW" sz="2000" dirty="0">
                <a:latin typeface="+mj-lt"/>
              </a:rPr>
              <a:t>Thomas E. </a:t>
            </a:r>
            <a:r>
              <a:rPr kumimoji="1" lang="en-US" altLang="zh-TW" sz="2000" dirty="0" err="1">
                <a:latin typeface="+mj-lt"/>
              </a:rPr>
              <a:t>Starzl</a:t>
            </a:r>
            <a:r>
              <a:rPr kumimoji="1" lang="en-US" altLang="zh-TW" sz="2000" dirty="0">
                <a:latin typeface="+mj-lt"/>
              </a:rPr>
              <a:t> Transplantation Institute, University of Pittsburgh Medical Center, USA, 1997. (Prof. Thomas E. </a:t>
            </a:r>
            <a:r>
              <a:rPr kumimoji="1" lang="en-US" altLang="zh-TW" sz="2000" dirty="0" err="1">
                <a:latin typeface="+mj-lt"/>
              </a:rPr>
              <a:t>Starzl</a:t>
            </a:r>
            <a:r>
              <a:rPr kumimoji="1" lang="en-US" altLang="zh-TW" sz="2000" dirty="0">
                <a:latin typeface="+mj-lt"/>
              </a:rPr>
              <a:t>)</a:t>
            </a:r>
          </a:p>
          <a:p>
            <a:pPr lvl="2">
              <a:lnSpc>
                <a:spcPct val="100000"/>
              </a:lnSpc>
              <a:spcBef>
                <a:spcPts val="600"/>
              </a:spcBef>
            </a:pPr>
            <a:r>
              <a:rPr kumimoji="1" lang="en-US" altLang="zh-TW" sz="2000" dirty="0">
                <a:latin typeface="+mj-lt"/>
              </a:rPr>
              <a:t>Kyoto University Hospital, Japan, 2005. (Prof. </a:t>
            </a:r>
            <a:r>
              <a:rPr kumimoji="1" lang="en-US" altLang="zh-TW" sz="2000" dirty="0" err="1">
                <a:latin typeface="+mj-lt"/>
              </a:rPr>
              <a:t>Egawa</a:t>
            </a:r>
            <a:r>
              <a:rPr kumimoji="1" lang="en-US" altLang="zh-TW" sz="2000" dirty="0">
                <a:latin typeface="+mj-lt"/>
              </a:rPr>
              <a:t> H.)</a:t>
            </a:r>
          </a:p>
          <a:p>
            <a:pPr lvl="1">
              <a:lnSpc>
                <a:spcPct val="100000"/>
              </a:lnSpc>
              <a:spcBef>
                <a:spcPts val="600"/>
              </a:spcBef>
            </a:pPr>
            <a:r>
              <a:rPr kumimoji="1" lang="en-US" altLang="zh-TW" sz="2000" dirty="0">
                <a:latin typeface="+mj-lt"/>
              </a:rPr>
              <a:t>Clinical transplantation </a:t>
            </a:r>
          </a:p>
          <a:p>
            <a:pPr lvl="2">
              <a:lnSpc>
                <a:spcPct val="100000"/>
              </a:lnSpc>
              <a:spcBef>
                <a:spcPts val="600"/>
              </a:spcBef>
            </a:pPr>
            <a:r>
              <a:rPr kumimoji="1" lang="en-US" altLang="zh-TW" sz="2000" dirty="0">
                <a:latin typeface="+mj-lt"/>
              </a:rPr>
              <a:t>TCH era (1997.5-2021.6): 173 DDKT, 65 LDKT, 45 DDLT, 36 LDLT</a:t>
            </a:r>
          </a:p>
          <a:p>
            <a:pPr lvl="2">
              <a:lnSpc>
                <a:spcPct val="100000"/>
              </a:lnSpc>
              <a:spcBef>
                <a:spcPts val="600"/>
              </a:spcBef>
            </a:pPr>
            <a:r>
              <a:rPr kumimoji="1" lang="en-US" altLang="zh-TW" sz="2000" dirty="0">
                <a:latin typeface="+mj-lt"/>
              </a:rPr>
              <a:t>TMU era (2021.8-2023.7): 30 DDKT, 17 LDKT, 6 DDLT, 5 LDLT</a:t>
            </a:r>
          </a:p>
          <a:p>
            <a:pPr lvl="1">
              <a:lnSpc>
                <a:spcPct val="100000"/>
              </a:lnSpc>
              <a:spcBef>
                <a:spcPts val="600"/>
              </a:spcBef>
            </a:pPr>
            <a:r>
              <a:rPr kumimoji="1" lang="en-US" altLang="zh-TW" sz="2000" dirty="0">
                <a:latin typeface="+mj-lt"/>
              </a:rPr>
              <a:t>Story is still on going</a:t>
            </a:r>
          </a:p>
          <a:p>
            <a:pPr marL="914400" lvl="2" indent="0">
              <a:lnSpc>
                <a:spcPct val="100000"/>
              </a:lnSpc>
              <a:spcBef>
                <a:spcPts val="600"/>
              </a:spcBef>
              <a:buNone/>
            </a:pPr>
            <a:endParaRPr kumimoji="1" lang="en-US" altLang="zh-TW" sz="2000" dirty="0">
              <a:latin typeface="+mj-lt"/>
            </a:endParaRPr>
          </a:p>
          <a:p>
            <a:pPr marL="457200" lvl="1" indent="0">
              <a:lnSpc>
                <a:spcPct val="100000"/>
              </a:lnSpc>
              <a:spcBef>
                <a:spcPts val="600"/>
              </a:spcBef>
              <a:buNone/>
            </a:pPr>
            <a:r>
              <a:rPr kumimoji="1" lang="en-US" altLang="zh-TW" sz="2000" dirty="0">
                <a:latin typeface="+mj-lt"/>
              </a:rPr>
              <a:t> </a:t>
            </a:r>
          </a:p>
        </p:txBody>
      </p:sp>
      <p:pic>
        <p:nvPicPr>
          <p:cNvPr id="4" name="圖片 3"/>
          <p:cNvPicPr>
            <a:picLocks noChangeAspect="1"/>
          </p:cNvPicPr>
          <p:nvPr/>
        </p:nvPicPr>
        <p:blipFill rotWithShape="1">
          <a:blip r:embed="rId2" cstate="email">
            <a:extLst>
              <a:ext uri="{28A0092B-C50C-407E-A947-70E740481C1C}">
                <a14:useLocalDpi xmlns:a14="http://schemas.microsoft.com/office/drawing/2010/main" val="0"/>
              </a:ext>
            </a:extLst>
          </a:blip>
          <a:srcRect l="-2532" t="26293" r="10540" b="-1272"/>
          <a:stretch/>
        </p:blipFill>
        <p:spPr>
          <a:xfrm>
            <a:off x="7308304" y="116632"/>
            <a:ext cx="1575365" cy="1783145"/>
          </a:xfrm>
          <a:prstGeom prst="ellipse">
            <a:avLst/>
          </a:prstGeom>
          <a:ln>
            <a:noFill/>
          </a:ln>
          <a:effectLst>
            <a:softEdge rad="112500"/>
          </a:effectLst>
        </p:spPr>
      </p:pic>
      <p:sp>
        <p:nvSpPr>
          <p:cNvPr id="5" name="投影片編號版面配置區 1">
            <a:extLst>
              <a:ext uri="{FF2B5EF4-FFF2-40B4-BE49-F238E27FC236}">
                <a16:creationId xmlns:a16="http://schemas.microsoft.com/office/drawing/2014/main" id="{D6746F71-BCC9-C346-9DBB-8E64E42573AD}"/>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9</a:t>
            </a:fld>
            <a:endParaRPr lang="zh-TW" altLang="en-US" dirty="0"/>
          </a:p>
        </p:txBody>
      </p:sp>
    </p:spTree>
    <p:extLst>
      <p:ext uri="{BB962C8B-B14F-4D97-AF65-F5344CB8AC3E}">
        <p14:creationId xmlns:p14="http://schemas.microsoft.com/office/powerpoint/2010/main" val="149712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官方簡報範本2-淺色   (2)">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3770</TotalTime>
  <Words>2386</Words>
  <Application>Microsoft Macintosh PowerPoint</Application>
  <PresentationFormat>如螢幕大小 (4:3)</PresentationFormat>
  <Paragraphs>624</Paragraphs>
  <Slides>29</Slides>
  <Notes>12</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29</vt:i4>
      </vt:variant>
    </vt:vector>
  </HeadingPairs>
  <TitlesOfParts>
    <vt:vector size="44" baseType="lpstr">
      <vt:lpstr>Microsoft JhengHei</vt:lpstr>
      <vt:lpstr>Microsoft JhengHei</vt:lpstr>
      <vt:lpstr>新細明體</vt:lpstr>
      <vt:lpstr>標楷體</vt:lpstr>
      <vt:lpstr>Microsoft YaHei</vt:lpstr>
      <vt:lpstr>宋体</vt:lpstr>
      <vt:lpstr>Arial</vt:lpstr>
      <vt:lpstr>Arial Black</vt:lpstr>
      <vt:lpstr>Calibri</vt:lpstr>
      <vt:lpstr>Calibri Light</vt:lpstr>
      <vt:lpstr>Tahoma</vt:lpstr>
      <vt:lpstr>Times New Roman</vt:lpstr>
      <vt:lpstr>Wingdings</vt:lpstr>
      <vt:lpstr>官方簡報範本2-淺色   (2)</vt:lpstr>
      <vt:lpstr>Excel.Chart.8</vt:lpstr>
      <vt:lpstr>Organ Transplantation in  Wan Fan Hospital</vt:lpstr>
      <vt:lpstr>PowerPoint 簡報</vt:lpstr>
      <vt:lpstr>PowerPoint 簡報</vt:lpstr>
      <vt:lpstr>History </vt:lpstr>
      <vt:lpstr>PowerPoint 簡報</vt:lpstr>
      <vt:lpstr>PowerPoint 簡報</vt:lpstr>
      <vt:lpstr>Academy</vt:lpstr>
      <vt:lpstr>PowerPoint 簡報</vt:lpstr>
      <vt:lpstr>My transplant journey I – MC Lee, M.D.</vt:lpstr>
      <vt:lpstr>My transplant journey II – MC Lee, M.D.</vt:lpstr>
      <vt:lpstr>First organ transplantation in Taiwan</vt:lpstr>
      <vt:lpstr>Human Organ Transplantation Act</vt:lpstr>
      <vt:lpstr>Taiwan Organ Registry and Sharing Center </vt:lpstr>
      <vt:lpstr>SOP of  organ allocation </vt:lpstr>
      <vt:lpstr>PowerPoint 簡報</vt:lpstr>
      <vt:lpstr>Organ donation number in Taiwan </vt:lpstr>
      <vt:lpstr>Organ donation rate in Taiwan (PMP) </vt:lpstr>
      <vt:lpstr>PowerPoint 簡報</vt:lpstr>
      <vt:lpstr>PowerPoint 簡報</vt:lpstr>
      <vt:lpstr>Organ Procurement Organization  in Taiwan </vt:lpstr>
      <vt:lpstr>PowerPoint 簡報</vt:lpstr>
      <vt:lpstr>PowerPoint 簡報</vt:lpstr>
      <vt:lpstr>PowerPoint 簡報</vt:lpstr>
      <vt:lpstr>TMU-RCOT</vt:lpstr>
      <vt:lpstr>Transplant team members in WFH</vt:lpstr>
      <vt:lpstr>Organ donation in WFH</vt:lpstr>
      <vt:lpstr>Organ transplantation in WFH </vt:lpstr>
      <vt:lpstr>WFH milestone in organ transplantation </vt:lpstr>
      <vt:lpstr>I-CARE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Bella</dc:creator>
  <cp:lastModifiedBy>Microsoft Office User</cp:lastModifiedBy>
  <cp:revision>76</cp:revision>
  <dcterms:created xsi:type="dcterms:W3CDTF">2021-01-28T08:15:23Z</dcterms:created>
  <dcterms:modified xsi:type="dcterms:W3CDTF">2023-08-13T04:54:01Z</dcterms:modified>
</cp:coreProperties>
</file>